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57" r:id="rId4"/>
    <p:sldId id="265" r:id="rId5"/>
    <p:sldId id="260" r:id="rId6"/>
    <p:sldId id="264" r:id="rId7"/>
    <p:sldId id="272" r:id="rId8"/>
    <p:sldId id="273" r:id="rId9"/>
    <p:sldId id="274" r:id="rId10"/>
    <p:sldId id="261" r:id="rId11"/>
    <p:sldId id="268" r:id="rId12"/>
    <p:sldId id="271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7" r:id="rId22"/>
    <p:sldId id="270" r:id="rId23"/>
    <p:sldId id="26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BE6EB05-6433-4D8F-82BA-C58598B753E8}">
          <p14:sldIdLst>
            <p14:sldId id="256"/>
            <p14:sldId id="259"/>
            <p14:sldId id="257"/>
            <p14:sldId id="265"/>
            <p14:sldId id="260"/>
            <p14:sldId id="264"/>
            <p14:sldId id="272"/>
            <p14:sldId id="273"/>
            <p14:sldId id="274"/>
            <p14:sldId id="261"/>
            <p14:sldId id="268"/>
            <p14:sldId id="271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7"/>
            <p14:sldId id="270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  <a:srgbClr val="8C0014"/>
    <a:srgbClr val="73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3" autoAdjust="0"/>
    <p:restoredTop sz="86894" autoAdjust="0"/>
  </p:normalViewPr>
  <p:slideViewPr>
    <p:cSldViewPr snapToGrid="0">
      <p:cViewPr varScale="1">
        <p:scale>
          <a:sx n="65" d="100"/>
          <a:sy n="65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0A02A-40AD-410C-B7FE-6F0545C73A6B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D46AC-96B5-41D9-BD97-E7B04EBD6B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054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46AC-96B5-41D9-BD97-E7B04EBD6B7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002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46AC-96B5-41D9-BD97-E7B04EBD6B77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886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46AC-96B5-41D9-BD97-E7B04EBD6B7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363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46AC-96B5-41D9-BD97-E7B04EBD6B77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052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46AC-96B5-41D9-BD97-E7B04EBD6B7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068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46AC-96B5-41D9-BD97-E7B04EBD6B7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180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46AC-96B5-41D9-BD97-E7B04EBD6B7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475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46AC-96B5-41D9-BD97-E7B04EBD6B7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843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46AC-96B5-41D9-BD97-E7B04EBD6B7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007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46AC-96B5-41D9-BD97-E7B04EBD6B7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654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46AC-96B5-41D9-BD97-E7B04EBD6B7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175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46AC-96B5-41D9-BD97-E7B04EBD6B7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897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B3AD-1409-488D-9343-BAABB2F38FCB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4165-8427-4CDB-A179-0D1629769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60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B3AD-1409-488D-9343-BAABB2F38FCB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4165-8427-4CDB-A179-0D1629769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20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B3AD-1409-488D-9343-BAABB2F38FCB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4165-8427-4CDB-A179-0D1629769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92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B3AD-1409-488D-9343-BAABB2F38FCB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4165-8427-4CDB-A179-0D1629769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57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B3AD-1409-488D-9343-BAABB2F38FCB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4165-8427-4CDB-A179-0D1629769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77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B3AD-1409-488D-9343-BAABB2F38FCB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4165-8427-4CDB-A179-0D1629769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84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B3AD-1409-488D-9343-BAABB2F38FCB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4165-8427-4CDB-A179-0D1629769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57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B3AD-1409-488D-9343-BAABB2F38FCB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4165-8427-4CDB-A179-0D1629769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9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B3AD-1409-488D-9343-BAABB2F38FCB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4165-8427-4CDB-A179-0D1629769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35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B3AD-1409-488D-9343-BAABB2F38FCB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4165-8427-4CDB-A179-0D1629769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17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B3AD-1409-488D-9343-BAABB2F38FCB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4165-8427-4CDB-A179-0D1629769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54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CB3AD-1409-488D-9343-BAABB2F38FCB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B4165-8427-4CDB-A179-0D1629769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11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jpg"/><Relationship Id="rId3" Type="http://schemas.openxmlformats.org/officeDocument/2006/relationships/image" Target="../media/image13.jpg"/><Relationship Id="rId7" Type="http://schemas.openxmlformats.org/officeDocument/2006/relationships/image" Target="../media/image16.jpe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2.jpeg"/><Relationship Id="rId15" Type="http://schemas.openxmlformats.org/officeDocument/2006/relationships/image" Target="../media/image23.jpe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18.png"/><Relationship Id="rId1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kprao.ru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kp.emai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9367"/>
            <a:ext cx="11982734" cy="285238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sz="4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Концепция  сопровождения </a:t>
            </a:r>
            <a:br>
              <a:rPr lang="ru-RU" sz="4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младших  школьников  с  ЗПР </a:t>
            </a:r>
            <a:br>
              <a:rPr lang="ru-RU" sz="4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как  теоретическое  основание  мониторинга сферы  жизненной  компетенции </a:t>
            </a:r>
            <a:endParaRPr lang="ru-RU" sz="4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4192" y="5922445"/>
            <a:ext cx="8425217" cy="818866"/>
          </a:xfrm>
        </p:spPr>
        <p:txBody>
          <a:bodyPr/>
          <a:lstStyle/>
          <a:p>
            <a:pPr algn="l"/>
            <a:r>
              <a:rPr lang="ru-RU" dirty="0"/>
              <a:t>Бабкина Наталия Викторовна, </a:t>
            </a:r>
            <a:r>
              <a:rPr lang="ru-RU" dirty="0" smtClean="0"/>
              <a:t>доктор психол. </a:t>
            </a:r>
            <a:r>
              <a:rPr lang="ru-RU" dirty="0"/>
              <a:t>наук, доцент  </a:t>
            </a:r>
            <a:r>
              <a:rPr lang="en-US" dirty="0" err="1"/>
              <a:t>babkina@ikp.email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33407" y="131682"/>
            <a:ext cx="7726894" cy="603556"/>
            <a:chOff x="129667" y="388686"/>
            <a:chExt cx="7726894" cy="60355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667" y="388686"/>
              <a:ext cx="1944793" cy="603556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2069911" y="530577"/>
              <a:ext cx="57866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/>
                <a:t>Институт коррекционной педагогики РАО</a:t>
              </a:r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 flipV="1">
            <a:off x="741529" y="5876725"/>
            <a:ext cx="7518772" cy="45719"/>
          </a:xfrm>
          <a:prstGeom prst="roundRect">
            <a:avLst/>
          </a:prstGeom>
          <a:gradFill flip="none" rotWithShape="1">
            <a:gsLst>
              <a:gs pos="0">
                <a:srgbClr val="8C0014">
                  <a:shade val="30000"/>
                  <a:satMod val="115000"/>
                </a:srgbClr>
              </a:gs>
              <a:gs pos="50000">
                <a:srgbClr val="8C0014">
                  <a:shade val="67500"/>
                  <a:satMod val="115000"/>
                </a:srgbClr>
              </a:gs>
              <a:gs pos="100000">
                <a:srgbClr val="8C001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43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Сравнительное описание групп детей с ЗПР </a:t>
            </a:r>
            <a:b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 обобщенным базовым характеристикам</a:t>
            </a:r>
            <a:endParaRPr lang="ru-RU" sz="3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62185" y="0"/>
            <a:ext cx="391236" cy="6875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11131" r="6404" b="6134"/>
          <a:stretch/>
        </p:blipFill>
        <p:spPr bwMode="auto">
          <a:xfrm>
            <a:off x="739329" y="1187917"/>
            <a:ext cx="11257052" cy="567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0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051" y="0"/>
            <a:ext cx="11862949" cy="98263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Особые образовательные потребности детей с ЗПР</a:t>
            </a:r>
            <a:endParaRPr lang="ru-RU" sz="3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051" y="894232"/>
            <a:ext cx="11638541" cy="5828908"/>
          </a:xfrm>
        </p:spPr>
        <p:txBody>
          <a:bodyPr>
            <a:normAutofit fontScale="77500" lnSpcReduction="20000"/>
          </a:bodyPr>
          <a:lstStyle/>
          <a:p>
            <a:pPr marL="0" indent="457200">
              <a:spcBef>
                <a:spcPct val="0"/>
              </a:spcBef>
              <a:spcAft>
                <a:spcPts val="600"/>
              </a:spcAft>
              <a:buClr>
                <a:srgbClr val="0070C0"/>
              </a:buClr>
              <a:buSzPct val="110000"/>
              <a:buNone/>
            </a:pPr>
            <a:r>
              <a:rPr lang="ru-RU" sz="3100" dirty="0" smtClean="0"/>
              <a:t>Все дети с ЗПР нуждаются:</a:t>
            </a:r>
            <a:endParaRPr lang="ru-RU" sz="3100" dirty="0"/>
          </a:p>
          <a:p>
            <a:pPr lvl="0">
              <a:buClr>
                <a:srgbClr val="0070C0"/>
              </a:buClr>
              <a:buSzPct val="110000"/>
            </a:pPr>
            <a:r>
              <a:rPr lang="ru-RU" b="1" i="1" dirty="0" smtClean="0">
                <a:solidFill>
                  <a:srgbClr val="8C0014"/>
                </a:solidFill>
              </a:rPr>
              <a:t>в </a:t>
            </a:r>
            <a:r>
              <a:rPr lang="ru-RU" b="1" i="1" dirty="0">
                <a:solidFill>
                  <a:srgbClr val="8C0014"/>
                </a:solidFill>
              </a:rPr>
              <a:t>особой пространственной и временной организации образовательной среды и процесса обучения</a:t>
            </a:r>
            <a:r>
              <a:rPr lang="ru-RU" dirty="0"/>
              <a:t>; индивидуальном подходе к организации учебной работы с учетом особенностей усвоения информации и формирования навыков при ЗПР; </a:t>
            </a:r>
            <a:r>
              <a:rPr lang="ru-RU" b="1" i="1" dirty="0">
                <a:solidFill>
                  <a:srgbClr val="8C0014"/>
                </a:solidFill>
              </a:rPr>
              <a:t>специальном инструментарии оценивания</a:t>
            </a:r>
            <a:r>
              <a:rPr lang="ru-RU" dirty="0"/>
              <a:t> достижений и выявления трудностей усвоения образовательной программы (академического компонента и компонента жизненной компетенции);</a:t>
            </a:r>
          </a:p>
          <a:p>
            <a:pPr lvl="0">
              <a:buClr>
                <a:srgbClr val="0070C0"/>
              </a:buClr>
              <a:buSzPct val="110000"/>
            </a:pPr>
            <a:r>
              <a:rPr lang="ru-RU" b="1" i="1" dirty="0">
                <a:solidFill>
                  <a:srgbClr val="8C0014"/>
                </a:solidFill>
              </a:rPr>
              <a:t>в обеспечении коррекционно-развивающей направленности обучения </a:t>
            </a:r>
            <a:r>
              <a:rPr lang="ru-RU" dirty="0"/>
              <a:t>в рамках основных образовательных областей и внеурочной деятельности, специальной помощи в осмыслении и упорядочивании усваиваемых на уроках знаний и умений, в формировании универсальных учебных действий;</a:t>
            </a:r>
          </a:p>
          <a:p>
            <a:pPr lvl="0">
              <a:buClr>
                <a:srgbClr val="0070C0"/>
              </a:buClr>
              <a:buSzPct val="110000"/>
            </a:pPr>
            <a:r>
              <a:rPr lang="ru-RU" b="1" i="1" dirty="0">
                <a:solidFill>
                  <a:srgbClr val="8C0014"/>
                </a:solidFill>
              </a:rPr>
              <a:t>в специальной работе по формированию способности к произвольной организации познавательной деятельности и поведения</a:t>
            </a:r>
            <a:r>
              <a:rPr lang="ru-RU" dirty="0"/>
              <a:t>, к осознанию возникающих трудностей; умения запрашивать и использовать помощь взрослого; в целенаправленном развитии самостоятельности при решении учебных и бытовых задач; в особой работе по формированию умения применять знания, полученные в ходе обучения, в повседневной жизни;</a:t>
            </a:r>
          </a:p>
          <a:p>
            <a:pPr lvl="0">
              <a:buClr>
                <a:srgbClr val="0070C0"/>
              </a:buClr>
              <a:buSzPct val="110000"/>
            </a:pPr>
            <a:r>
              <a:rPr lang="ru-RU" b="1" i="1" dirty="0">
                <a:solidFill>
                  <a:srgbClr val="8C0014"/>
                </a:solidFill>
              </a:rPr>
              <a:t>в специальной работе по формированию сферы жизненной компетенции</a:t>
            </a:r>
            <a:r>
              <a:rPr lang="ru-RU" dirty="0"/>
              <a:t>, включающей развитие мотивационной сферы, средств коммуникации в условиях учебной деятельности и при спонтанном взаимодействии, стимулирование познавательной активности, побуждение интереса к себе, окружающему предметному и социальному миру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70C0"/>
              </a:buClr>
              <a:buSzPct val="110000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62185" y="0"/>
            <a:ext cx="391236" cy="6875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01273" y="6388426"/>
            <a:ext cx="1078523" cy="3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8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051" y="177421"/>
            <a:ext cx="11862949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Особые образовательные потребности детей с </a:t>
            </a:r>
            <a: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ЗПР</a:t>
            </a:r>
            <a:b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(сравнительные примеры)</a:t>
            </a:r>
            <a:endParaRPr lang="ru-RU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287" y="1397725"/>
            <a:ext cx="11322724" cy="5029201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ct val="0"/>
              </a:spcBef>
              <a:spcAft>
                <a:spcPts val="1200"/>
              </a:spcAft>
              <a:buClr>
                <a:srgbClr val="0070C0"/>
              </a:buClr>
              <a:buSzPct val="110000"/>
              <a:buNone/>
            </a:pPr>
            <a:r>
              <a:rPr lang="ru-RU" sz="3000" dirty="0" smtClean="0"/>
              <a:t>Ребенок с ЗПР нуждается:</a:t>
            </a:r>
            <a:endParaRPr lang="ru-RU" sz="3000" dirty="0"/>
          </a:p>
          <a:p>
            <a:pPr marL="0" indent="0">
              <a:buNone/>
            </a:pPr>
            <a:r>
              <a:rPr lang="ru-RU" b="1" dirty="0"/>
              <a:t>Группа А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b="1" i="1" dirty="0" smtClean="0">
                <a:solidFill>
                  <a:srgbClr val="A20000"/>
                </a:solidFill>
              </a:rPr>
              <a:t>в </a:t>
            </a:r>
            <a:r>
              <a:rPr lang="ru-RU" b="1" i="1" dirty="0">
                <a:solidFill>
                  <a:srgbClr val="A20000"/>
                </a:solidFill>
              </a:rPr>
              <a:t>усвоении</a:t>
            </a:r>
            <a:r>
              <a:rPr lang="ru-RU" dirty="0">
                <a:solidFill>
                  <a:srgbClr val="A20000"/>
                </a:solidFill>
              </a:rPr>
              <a:t> </a:t>
            </a:r>
            <a:r>
              <a:rPr lang="ru-RU" dirty="0"/>
              <a:t>адекватных форм учебного поведения, предполагающего умение следовать установленным правилам коммуникации и взаимодействия с учителем и одноклассниками; умение запрашивать и использовать помощь </a:t>
            </a:r>
            <a:r>
              <a:rPr lang="ru-RU" dirty="0" smtClean="0"/>
              <a:t>взрослого</a:t>
            </a:r>
          </a:p>
          <a:p>
            <a:pPr>
              <a:buFontTx/>
              <a:buChar char="-"/>
            </a:pPr>
            <a:endParaRPr lang="ru-RU" sz="1800" dirty="0"/>
          </a:p>
          <a:p>
            <a:pPr marL="0" indent="0">
              <a:buNone/>
            </a:pPr>
            <a:r>
              <a:rPr lang="ru-RU" b="1" dirty="0"/>
              <a:t>Группа В </a:t>
            </a:r>
            <a:endParaRPr lang="ru-RU" b="1" dirty="0" smtClean="0"/>
          </a:p>
          <a:p>
            <a:pPr marL="0" indent="0">
              <a:buNone/>
            </a:pPr>
            <a:r>
              <a:rPr lang="ru-RU" b="1" i="1" dirty="0" smtClean="0">
                <a:solidFill>
                  <a:srgbClr val="A20000"/>
                </a:solidFill>
              </a:rPr>
              <a:t>в </a:t>
            </a:r>
            <a:r>
              <a:rPr lang="ru-RU" b="1" i="1" dirty="0">
                <a:solidFill>
                  <a:srgbClr val="A20000"/>
                </a:solidFill>
              </a:rPr>
              <a:t>осмыслении и усвоении</a:t>
            </a:r>
            <a:r>
              <a:rPr lang="ru-RU" dirty="0"/>
              <a:t> адекватных форм учебного поведения, предполагающих умение следовать установленным правилам коммуникации и взаимодействия с учителем и одноклассниками; умение запрашивать и использовать помощь </a:t>
            </a:r>
            <a:r>
              <a:rPr lang="ru-RU" dirty="0" smtClean="0"/>
              <a:t>взрослого</a:t>
            </a:r>
          </a:p>
          <a:p>
            <a:pPr>
              <a:buFontTx/>
              <a:buChar char="-"/>
            </a:pPr>
            <a:endParaRPr lang="ru-RU" sz="1800" dirty="0"/>
          </a:p>
          <a:p>
            <a:pPr marL="0" indent="0">
              <a:buNone/>
            </a:pPr>
            <a:r>
              <a:rPr lang="ru-RU" b="1" dirty="0"/>
              <a:t>Группа </a:t>
            </a:r>
            <a:r>
              <a:rPr lang="ru-RU" b="1" dirty="0" smtClean="0"/>
              <a:t>С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A20000"/>
                </a:solidFill>
              </a:rPr>
              <a:t>в </a:t>
            </a:r>
            <a:r>
              <a:rPr lang="ru-RU" b="1" i="1" dirty="0">
                <a:solidFill>
                  <a:srgbClr val="A20000"/>
                </a:solidFill>
              </a:rPr>
              <a:t>осмыслении, усвоении и закреплении на практике</a:t>
            </a:r>
            <a:r>
              <a:rPr lang="ru-RU" dirty="0">
                <a:solidFill>
                  <a:srgbClr val="A20000"/>
                </a:solidFill>
              </a:rPr>
              <a:t> </a:t>
            </a:r>
            <a:r>
              <a:rPr lang="ru-RU" dirty="0"/>
              <a:t>адекватных форм учебного поведения, предполагающих умение следовать установленным правилам коммуникации и взаимодействия с учителем и одноклассниками; умение запрашивать и использовать помощь взрослого; </a:t>
            </a:r>
            <a:r>
              <a:rPr lang="ru-RU" b="1" i="1" dirty="0">
                <a:solidFill>
                  <a:srgbClr val="A20000"/>
                </a:solidFill>
              </a:rPr>
              <a:t>умение адекватно сигнализировать об изменениях самочувствия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62185" y="0"/>
            <a:ext cx="391236" cy="6875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64488" y="6426926"/>
            <a:ext cx="1078523" cy="3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4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051" y="0"/>
            <a:ext cx="11862949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Особые образовательные потребности детей с </a:t>
            </a:r>
            <a: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ЗПР</a:t>
            </a:r>
            <a:b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(сравнительные примеры)</a:t>
            </a:r>
            <a:endParaRPr lang="ru-RU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197" y="1247412"/>
            <a:ext cx="11448788" cy="5103284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ct val="0"/>
              </a:spcBef>
              <a:spcAft>
                <a:spcPts val="1200"/>
              </a:spcAft>
              <a:buClr>
                <a:srgbClr val="0070C0"/>
              </a:buClr>
              <a:buSzPct val="110000"/>
              <a:buNone/>
            </a:pPr>
            <a:r>
              <a:rPr lang="ru-RU" sz="3200" dirty="0" smtClean="0"/>
              <a:t>Ребенок с ЗПР нуждается:</a:t>
            </a:r>
            <a:endParaRPr lang="ru-RU" sz="3200" dirty="0"/>
          </a:p>
          <a:p>
            <a:pPr marL="0" indent="0">
              <a:spcBef>
                <a:spcPts val="600"/>
              </a:spcBef>
              <a:buNone/>
            </a:pPr>
            <a:r>
              <a:rPr lang="ru-RU" sz="3100" b="1" dirty="0"/>
              <a:t>Группа А</a:t>
            </a:r>
            <a:r>
              <a:rPr lang="ru-RU" sz="3100" dirty="0"/>
              <a:t> </a:t>
            </a:r>
            <a:endParaRPr lang="ru-RU" sz="3100" dirty="0" smtClean="0"/>
          </a:p>
          <a:p>
            <a:pPr marL="0" indent="0">
              <a:buNone/>
            </a:pPr>
            <a:r>
              <a:rPr lang="ru-RU" sz="3100" dirty="0" smtClean="0"/>
              <a:t>в </a:t>
            </a:r>
            <a:r>
              <a:rPr lang="ru-RU" sz="3100" b="1" i="1" dirty="0" smtClean="0">
                <a:solidFill>
                  <a:srgbClr val="A20000"/>
                </a:solidFill>
              </a:rPr>
              <a:t>активизации способности </a:t>
            </a:r>
            <a:r>
              <a:rPr lang="ru-RU" sz="3100" dirty="0" smtClean="0"/>
              <a:t>к самостоятельной организации собственной деятельности, умения принимать, сохранять ее цели и следовать им в учебной деятельности; умения планировать свою деятельность в соответствии с заданными целями и контролировать ее результат</a:t>
            </a:r>
            <a:endParaRPr lang="ru-RU" sz="3100" dirty="0"/>
          </a:p>
          <a:p>
            <a:pPr marL="0" indent="0">
              <a:spcBef>
                <a:spcPts val="1200"/>
              </a:spcBef>
              <a:buNone/>
            </a:pPr>
            <a:r>
              <a:rPr lang="ru-RU" sz="3100" b="1" dirty="0"/>
              <a:t>Группа В </a:t>
            </a:r>
            <a:endParaRPr lang="ru-RU" sz="3100" b="1" dirty="0" smtClean="0"/>
          </a:p>
          <a:p>
            <a:pPr marL="0" indent="0">
              <a:buNone/>
            </a:pPr>
            <a:r>
              <a:rPr lang="ru-RU" sz="3100" dirty="0" smtClean="0"/>
              <a:t>в</a:t>
            </a:r>
            <a:r>
              <a:rPr lang="ru-RU" sz="3100" b="1" i="1" dirty="0" smtClean="0">
                <a:solidFill>
                  <a:srgbClr val="A20000"/>
                </a:solidFill>
              </a:rPr>
              <a:t> формировании способности </a:t>
            </a:r>
            <a:r>
              <a:rPr lang="ru-RU" sz="3100" dirty="0" smtClean="0"/>
              <a:t>к самостоятельной организации собственной деятельности, умения принимать, сохранять ее цели и следовать им в учебной деятельности; умения планировать свою деятельность в соответствии с заданными целями и контролировать ее результат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3100" b="1" dirty="0" smtClean="0"/>
              <a:t>Группа С</a:t>
            </a:r>
          </a:p>
          <a:p>
            <a:pPr marL="0" indent="0">
              <a:buNone/>
            </a:pPr>
            <a:r>
              <a:rPr lang="ru-RU" sz="3100" dirty="0" smtClean="0"/>
              <a:t>в </a:t>
            </a:r>
            <a:r>
              <a:rPr lang="ru-RU" sz="3100" b="1" i="1" dirty="0" smtClean="0">
                <a:solidFill>
                  <a:srgbClr val="A20000"/>
                </a:solidFill>
              </a:rPr>
              <a:t>целенаправленном поэтапном формировании способности </a:t>
            </a:r>
            <a:r>
              <a:rPr lang="ru-RU" sz="3100" dirty="0" smtClean="0"/>
              <a:t>к самостоятельной организации собственной деятельности, </a:t>
            </a:r>
            <a:r>
              <a:rPr lang="ru-RU" sz="3100" b="1" i="1" dirty="0" smtClean="0">
                <a:solidFill>
                  <a:srgbClr val="A20000"/>
                </a:solidFill>
              </a:rPr>
              <a:t>начиная с </a:t>
            </a:r>
            <a:r>
              <a:rPr lang="ru-RU" sz="3100" b="1" i="1" dirty="0" err="1" smtClean="0">
                <a:solidFill>
                  <a:srgbClr val="A20000"/>
                </a:solidFill>
              </a:rPr>
              <a:t>операционального</a:t>
            </a:r>
            <a:r>
              <a:rPr lang="ru-RU" sz="3100" b="1" i="1" dirty="0" smtClean="0">
                <a:solidFill>
                  <a:srgbClr val="A20000"/>
                </a:solidFill>
              </a:rPr>
              <a:t> уровня</a:t>
            </a:r>
            <a:r>
              <a:rPr lang="ru-RU" sz="3100" dirty="0" smtClean="0"/>
              <a:t>, умения принимать, сохранять ее цели и следовать им в учебной деятельности; умения планировать свою деятельность в соответствии с заданными целями и контролировать ее </a:t>
            </a:r>
            <a:r>
              <a:rPr lang="ru-RU" sz="3100" b="1" i="1" dirty="0" smtClean="0">
                <a:solidFill>
                  <a:srgbClr val="A20000"/>
                </a:solidFill>
              </a:rPr>
              <a:t>промежуточный и итоговый результат</a:t>
            </a:r>
            <a:r>
              <a:rPr lang="ru-RU" sz="3100" dirty="0" smtClean="0"/>
              <a:t>.</a:t>
            </a:r>
            <a:endParaRPr lang="ru-RU" sz="31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-62185" y="0"/>
            <a:ext cx="391236" cy="6875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46462" y="6515385"/>
            <a:ext cx="1078523" cy="3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4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051" y="0"/>
            <a:ext cx="11862949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Особые образовательные потребности детей с </a:t>
            </a:r>
            <a: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ЗПР</a:t>
            </a:r>
            <a:b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(сравнительные примеры)</a:t>
            </a:r>
            <a:endParaRPr lang="ru-RU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197" y="1247412"/>
            <a:ext cx="11448788" cy="5103284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ts val="1200"/>
              </a:spcAft>
              <a:buClr>
                <a:srgbClr val="0070C0"/>
              </a:buClr>
              <a:buSzPct val="110000"/>
              <a:buNone/>
            </a:pPr>
            <a:r>
              <a:rPr lang="ru-RU" sz="2200" dirty="0" smtClean="0"/>
              <a:t>Ребенок с </a:t>
            </a:r>
            <a:r>
              <a:rPr lang="ru-RU" sz="2200" dirty="0" smtClean="0"/>
              <a:t>ЗПР в начале школьного обучения </a:t>
            </a:r>
            <a:r>
              <a:rPr lang="ru-RU" sz="2200" dirty="0" smtClean="0"/>
              <a:t>нуждается:</a:t>
            </a:r>
            <a:endParaRPr lang="ru-RU" sz="2200" dirty="0"/>
          </a:p>
          <a:p>
            <a:pPr marL="0" indent="0">
              <a:spcBef>
                <a:spcPts val="600"/>
              </a:spcBef>
              <a:buNone/>
            </a:pPr>
            <a:r>
              <a:rPr lang="ru-RU" sz="2200" b="1" dirty="0"/>
              <a:t>Группа А</a:t>
            </a:r>
            <a:r>
              <a:rPr lang="ru-RU" sz="2200" dirty="0"/>
              <a:t>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во внешнем </a:t>
            </a:r>
            <a:r>
              <a:rPr lang="ru-RU" sz="2200" dirty="0"/>
              <a:t>контроле, организующей помощи и стимуляции интереса к содержанию выполняемых видов учебной деятельности, в поддержании </a:t>
            </a:r>
            <a:r>
              <a:rPr lang="ru-RU" sz="2200" dirty="0" smtClean="0"/>
              <a:t>умственной работоспособности при выполнении субъективно сложных видов деятельности</a:t>
            </a:r>
          </a:p>
          <a:p>
            <a:pPr marL="0" indent="0">
              <a:buNone/>
            </a:pPr>
            <a:r>
              <a:rPr lang="ru-RU" sz="2200" b="1" dirty="0" smtClean="0"/>
              <a:t>Группа </a:t>
            </a:r>
            <a:r>
              <a:rPr lang="ru-RU" sz="2200" b="1" dirty="0"/>
              <a:t>В </a:t>
            </a:r>
            <a:endParaRPr lang="ru-RU" sz="2200" b="1" dirty="0" smtClean="0"/>
          </a:p>
          <a:p>
            <a:pPr marL="0" indent="0">
              <a:buNone/>
            </a:pPr>
            <a:r>
              <a:rPr lang="ru-RU" sz="2200" dirty="0" smtClean="0"/>
              <a:t>во внешнем контроле, организующей, стимулирующей и, при необходимости, обучающей помощи, поддержании интереса к содержанию выполняемых видов учебной деятельности</a:t>
            </a:r>
          </a:p>
          <a:p>
            <a:pPr marL="0" indent="0">
              <a:buNone/>
            </a:pPr>
            <a:r>
              <a:rPr lang="ru-RU" sz="2200" b="1" dirty="0" smtClean="0"/>
              <a:t>Группа С</a:t>
            </a:r>
          </a:p>
          <a:p>
            <a:pPr marL="0" indent="0">
              <a:buNone/>
            </a:pPr>
            <a:r>
              <a:rPr lang="ru-RU" sz="2200" dirty="0" smtClean="0"/>
              <a:t>во внешнем контроле, организующей, стимулирующей и обучающей помощи, формировании и поддержании интереса к содержанию выполняемых видов учебной деятельности.</a:t>
            </a:r>
            <a:endParaRPr lang="ru-RU" sz="22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-62185" y="0"/>
            <a:ext cx="391236" cy="6875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46462" y="6350696"/>
            <a:ext cx="1078523" cy="3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4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051" y="0"/>
            <a:ext cx="11862949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Коррекционно-развивающая направленность сопровождения младших школьников с ЗПР</a:t>
            </a:r>
            <a:endParaRPr lang="ru-RU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3050" y="2025333"/>
            <a:ext cx="10478490" cy="4075215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buClr>
                <a:srgbClr val="0070C0"/>
              </a:buClr>
              <a:buSzPct val="110000"/>
            </a:pPr>
            <a:r>
              <a:rPr lang="ru-RU" sz="2400" dirty="0"/>
              <a:t>развитие эмоционально-личностной сферы и коррекция ее недостатков; </a:t>
            </a:r>
          </a:p>
          <a:p>
            <a:pPr lvl="0">
              <a:lnSpc>
                <a:spcPct val="150000"/>
              </a:lnSpc>
              <a:spcBef>
                <a:spcPts val="1200"/>
              </a:spcBef>
              <a:buClr>
                <a:srgbClr val="0070C0"/>
              </a:buClr>
              <a:buSzPct val="110000"/>
            </a:pPr>
            <a:r>
              <a:rPr lang="ru-RU" sz="2400" dirty="0"/>
              <a:t>развитие познавательной сферы и целенаправленное формирование высших психических функций; </a:t>
            </a:r>
          </a:p>
          <a:p>
            <a:pPr lvl="0">
              <a:lnSpc>
                <a:spcPct val="150000"/>
              </a:lnSpc>
              <a:spcBef>
                <a:spcPts val="1200"/>
              </a:spcBef>
              <a:buClr>
                <a:srgbClr val="0070C0"/>
              </a:buClr>
              <a:buSzPct val="110000"/>
            </a:pPr>
            <a:r>
              <a:rPr lang="ru-RU" sz="2400" dirty="0"/>
              <a:t>формирование произвольной регуляции деятельности и поведения; </a:t>
            </a:r>
          </a:p>
          <a:p>
            <a:pPr lvl="0">
              <a:lnSpc>
                <a:spcPct val="150000"/>
              </a:lnSpc>
              <a:spcBef>
                <a:spcPts val="1200"/>
              </a:spcBef>
              <a:buClr>
                <a:srgbClr val="0070C0"/>
              </a:buClr>
              <a:buSzPct val="110000"/>
            </a:pPr>
            <a:r>
              <a:rPr lang="ru-RU" sz="2400" dirty="0"/>
              <a:t>формирование сферы коммуникации и социализация.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62185" y="0"/>
            <a:ext cx="391236" cy="6875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02278" y="6465604"/>
            <a:ext cx="1078523" cy="3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4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052" y="255475"/>
            <a:ext cx="11599092" cy="108200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Комплексная программа формирования </a:t>
            </a:r>
            <a:r>
              <a:rPr lang="ru-RU" sz="36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саморегуляции</a:t>
            </a:r>
            <a: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 познавательной деятельности у детей с ЗПР</a:t>
            </a:r>
            <a:endParaRPr lang="ru-RU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233" y="2045427"/>
            <a:ext cx="4308879" cy="3754914"/>
          </a:xfrm>
        </p:spPr>
        <p:txBody>
          <a:bodyPr>
            <a:noAutofit/>
          </a:bodyPr>
          <a:lstStyle/>
          <a:p>
            <a:pPr lvl="0">
              <a:spcBef>
                <a:spcPts val="1200"/>
              </a:spcBef>
              <a:buClr>
                <a:srgbClr val="0070C0"/>
              </a:buClr>
              <a:buSzPct val="110000"/>
            </a:pPr>
            <a:r>
              <a:rPr lang="ru-RU" sz="2400" dirty="0"/>
              <a:t>методические рекомендации по организации индивидуальных и групповых занятий </a:t>
            </a:r>
            <a:r>
              <a:rPr lang="ru-RU" sz="2400" dirty="0" smtClean="0"/>
              <a:t>психолога; </a:t>
            </a:r>
            <a:endParaRPr lang="ru-RU" sz="2400" dirty="0"/>
          </a:p>
          <a:p>
            <a:pPr lvl="0">
              <a:spcBef>
                <a:spcPts val="1200"/>
              </a:spcBef>
              <a:buClr>
                <a:srgbClr val="0070C0"/>
              </a:buClr>
              <a:buSzPct val="110000"/>
            </a:pPr>
            <a:r>
              <a:rPr lang="ru-RU" sz="2400" dirty="0"/>
              <a:t>специальные дифференцированные рекомендации учителю</a:t>
            </a:r>
            <a:r>
              <a:rPr lang="ru-RU" sz="2400" dirty="0" smtClean="0"/>
              <a:t>; </a:t>
            </a:r>
            <a:endParaRPr lang="ru-RU" sz="2400" dirty="0"/>
          </a:p>
          <a:p>
            <a:pPr lvl="0">
              <a:spcBef>
                <a:spcPts val="1200"/>
              </a:spcBef>
              <a:buClr>
                <a:srgbClr val="0070C0"/>
              </a:buClr>
              <a:buSzPct val="110000"/>
            </a:pPr>
            <a:r>
              <a:rPr lang="ru-RU" sz="2400" dirty="0"/>
              <a:t>рекомендации родителям по организации взаимодействия с ребенком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62185" y="0"/>
            <a:ext cx="391236" cy="6875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294" y="1897039"/>
            <a:ext cx="6601377" cy="3903302"/>
          </a:xfrm>
          <a:prstGeom prst="rect">
            <a:avLst/>
          </a:prstGeom>
          <a:ln>
            <a:solidFill>
              <a:srgbClr val="732952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База данных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3173" y="1337481"/>
            <a:ext cx="1369134" cy="190343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13477" y="6359899"/>
            <a:ext cx="1078523" cy="3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052" y="255475"/>
            <a:ext cx="11599092" cy="108200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Комплексная программа формирования </a:t>
            </a:r>
            <a:r>
              <a:rPr lang="ru-RU" sz="36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саморегуляции</a:t>
            </a:r>
            <a: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 познавательной деятельности у детей с ЗПР</a:t>
            </a:r>
            <a:endParaRPr lang="ru-RU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161" y="1731486"/>
            <a:ext cx="11081983" cy="46004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Работа </a:t>
            </a:r>
            <a:r>
              <a:rPr lang="ru-RU" sz="2400" dirty="0" smtClean="0"/>
              <a:t>по </a:t>
            </a:r>
            <a:r>
              <a:rPr lang="ru-RU" sz="2400" dirty="0"/>
              <a:t>формированию осознанной регуляции познавательной деятельности у детей с ЗПР ведется в нескольких направлениях, связанных с формированием определенного комплекса умений: </a:t>
            </a:r>
          </a:p>
          <a:p>
            <a:pPr lvl="0">
              <a:buClr>
                <a:srgbClr val="0070C0"/>
              </a:buClr>
              <a:buSzPct val="110000"/>
            </a:pPr>
            <a:r>
              <a:rPr lang="ru-RU" sz="2400" dirty="0"/>
              <a:t>ставить и удерживать цель деятельности; </a:t>
            </a:r>
          </a:p>
          <a:p>
            <a:pPr lvl="0">
              <a:buClr>
                <a:srgbClr val="0070C0"/>
              </a:buClr>
              <a:buSzPct val="110000"/>
            </a:pPr>
            <a:r>
              <a:rPr lang="ru-RU" sz="2400" dirty="0"/>
              <a:t>планировать действия; </a:t>
            </a:r>
          </a:p>
          <a:p>
            <a:pPr lvl="0">
              <a:buClr>
                <a:srgbClr val="0070C0"/>
              </a:buClr>
              <a:buSzPct val="110000"/>
            </a:pPr>
            <a:r>
              <a:rPr lang="ru-RU" sz="2400" dirty="0"/>
              <a:t>определять и сохранять способ действий; </a:t>
            </a:r>
          </a:p>
          <a:p>
            <a:pPr lvl="0">
              <a:buClr>
                <a:srgbClr val="0070C0"/>
              </a:buClr>
              <a:buSzPct val="110000"/>
            </a:pPr>
            <a:r>
              <a:rPr lang="ru-RU" sz="2400" dirty="0"/>
              <a:t>использовать самоконтроль на всех этапах деятельности; </a:t>
            </a:r>
          </a:p>
          <a:p>
            <a:pPr lvl="0">
              <a:buClr>
                <a:srgbClr val="0070C0"/>
              </a:buClr>
              <a:buSzPct val="110000"/>
            </a:pPr>
            <a:r>
              <a:rPr lang="ru-RU" sz="2400" dirty="0"/>
              <a:t>осуществлять словесный отчет о процессе и результатах деятельности;</a:t>
            </a:r>
          </a:p>
          <a:p>
            <a:pPr lvl="0">
              <a:buClr>
                <a:srgbClr val="0070C0"/>
              </a:buClr>
              <a:buSzPct val="110000"/>
            </a:pPr>
            <a:r>
              <a:rPr lang="ru-RU" sz="2400" dirty="0"/>
              <a:t>оценивать процесс и результат деятельности.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62185" y="0"/>
            <a:ext cx="391236" cy="6875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72801" y="6391234"/>
            <a:ext cx="1078523" cy="3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436" y="0"/>
            <a:ext cx="11599092" cy="108200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Комплексная программа формирования </a:t>
            </a:r>
            <a:r>
              <a:rPr lang="ru-RU" sz="36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саморегуляции</a:t>
            </a:r>
            <a: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 познавательной деятельности у детей с ЗПР</a:t>
            </a:r>
            <a:endParaRPr lang="ru-RU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813" y="1127446"/>
            <a:ext cx="5051560" cy="2583062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i="1" dirty="0">
                <a:solidFill>
                  <a:srgbClr val="8C0014"/>
                </a:solidFill>
              </a:rPr>
              <a:t>Подготовительный период </a:t>
            </a:r>
          </a:p>
          <a:p>
            <a:pPr>
              <a:spcBef>
                <a:spcPct val="25000"/>
              </a:spcBef>
              <a:buFontTx/>
              <a:buNone/>
            </a:pPr>
            <a:r>
              <a:rPr lang="ru-RU" altLang="ru-RU" sz="1200" i="1" u="sng" dirty="0"/>
              <a:t>Цель:</a:t>
            </a:r>
            <a:r>
              <a:rPr lang="ru-RU" altLang="ru-RU" sz="1200" dirty="0"/>
              <a:t> установление контакта с ребенком, подготовка к взаимодействию с психологом, привлечение внимания к регуляции деятельности.</a:t>
            </a:r>
          </a:p>
          <a:p>
            <a:pPr>
              <a:spcBef>
                <a:spcPct val="25000"/>
              </a:spcBef>
              <a:buFontTx/>
              <a:buNone/>
            </a:pPr>
            <a:r>
              <a:rPr lang="ru-RU" altLang="ru-RU" sz="1200" i="1" u="sng" dirty="0"/>
              <a:t>Задачи:</a:t>
            </a:r>
            <a:r>
              <a:rPr lang="ru-RU" altLang="ru-RU" sz="1200" dirty="0"/>
              <a:t> </a:t>
            </a:r>
          </a:p>
          <a:p>
            <a:pPr>
              <a:spcBef>
                <a:spcPct val="25000"/>
              </a:spcBef>
            </a:pPr>
            <a:r>
              <a:rPr lang="ru-RU" altLang="ru-RU" sz="1200" dirty="0"/>
              <a:t>формировать интерес к выполнению заданий психолога;</a:t>
            </a:r>
          </a:p>
          <a:p>
            <a:pPr>
              <a:spcBef>
                <a:spcPct val="25000"/>
              </a:spcBef>
            </a:pPr>
            <a:r>
              <a:rPr lang="ru-RU" altLang="ru-RU" sz="1200" dirty="0"/>
              <a:t> научить принимать и выполнять задания под непосредственным контролем психолога;</a:t>
            </a:r>
          </a:p>
          <a:p>
            <a:pPr>
              <a:spcBef>
                <a:spcPct val="25000"/>
              </a:spcBef>
            </a:pPr>
            <a:r>
              <a:rPr lang="ru-RU" altLang="ru-RU" sz="1200" dirty="0"/>
              <a:t> научить контролировать правильность выполнения действий.</a:t>
            </a:r>
          </a:p>
          <a:p>
            <a:pPr>
              <a:spcBef>
                <a:spcPct val="25000"/>
              </a:spcBef>
              <a:buFontTx/>
              <a:buNone/>
            </a:pPr>
            <a:r>
              <a:rPr lang="ru-RU" altLang="ru-RU" sz="1200" i="1" u="sng" dirty="0"/>
              <a:t>Средства:</a:t>
            </a:r>
            <a:r>
              <a:rPr lang="ru-RU" altLang="ru-RU" sz="1200" dirty="0"/>
              <a:t> подвижные игры и упражнения, игры на внимание.</a:t>
            </a:r>
          </a:p>
          <a:p>
            <a:pPr>
              <a:spcBef>
                <a:spcPct val="25000"/>
              </a:spcBef>
              <a:buFontTx/>
              <a:buNone/>
            </a:pPr>
            <a:r>
              <a:rPr lang="ru-RU" altLang="ru-RU" sz="1200" i="1" u="sng" dirty="0"/>
              <a:t>Организация занятий:</a:t>
            </a:r>
            <a:r>
              <a:rPr lang="ru-RU" altLang="ru-RU" sz="1200" dirty="0"/>
              <a:t> в малых группах и индивидуальная.</a:t>
            </a:r>
          </a:p>
          <a:p>
            <a:pPr>
              <a:spcBef>
                <a:spcPct val="25000"/>
              </a:spcBef>
              <a:buFontTx/>
              <a:buNone/>
            </a:pPr>
            <a:r>
              <a:rPr lang="ru-RU" altLang="ru-RU" sz="1200" i="1" u="sng" dirty="0"/>
              <a:t>Виды помощи:</a:t>
            </a:r>
            <a:r>
              <a:rPr lang="ru-RU" altLang="ru-RU" sz="1200" dirty="0"/>
              <a:t> стимулирующая, организующая, обучающая.</a:t>
            </a:r>
            <a:endParaRPr lang="en-US" alt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62185" y="0"/>
            <a:ext cx="391236" cy="6875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681373" y="1106544"/>
            <a:ext cx="5895448" cy="2583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b="1" i="1" dirty="0" smtClean="0">
                <a:solidFill>
                  <a:srgbClr val="A20000"/>
                </a:solidFill>
              </a:rPr>
              <a:t>II</a:t>
            </a:r>
            <a:r>
              <a:rPr lang="ru-RU" altLang="ru-RU" sz="1400" b="1" i="1" dirty="0" smtClean="0">
                <a:solidFill>
                  <a:srgbClr val="A20000"/>
                </a:solidFill>
              </a:rPr>
              <a:t> </a:t>
            </a:r>
            <a:r>
              <a:rPr lang="ru-RU" altLang="ru-RU" sz="1400" b="1" i="1" dirty="0">
                <a:solidFill>
                  <a:srgbClr val="A20000"/>
                </a:solidFill>
              </a:rPr>
              <a:t>этап основного цикла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i="1" u="sng" dirty="0"/>
              <a:t>Цель:</a:t>
            </a:r>
            <a:r>
              <a:rPr lang="ru-RU" altLang="ru-RU" sz="1200" i="1" dirty="0"/>
              <a:t> </a:t>
            </a:r>
            <a:r>
              <a:rPr lang="ru-RU" altLang="ru-RU" sz="1200" dirty="0"/>
              <a:t>формирование у ребенка осознанной </a:t>
            </a:r>
            <a:r>
              <a:rPr lang="ru-RU" altLang="ru-RU" sz="1200" dirty="0" err="1"/>
              <a:t>саморегуляции</a:t>
            </a:r>
            <a:r>
              <a:rPr lang="ru-RU" altLang="ru-RU" sz="1200" dirty="0"/>
              <a:t> прогностического этапа деятельности (планирование действий).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i="1" u="sng" dirty="0"/>
              <a:t>Задачи: </a:t>
            </a:r>
          </a:p>
          <a:p>
            <a:pPr>
              <a:spcBef>
                <a:spcPct val="0"/>
              </a:spcBef>
            </a:pPr>
            <a:r>
              <a:rPr lang="ru-RU" altLang="ru-RU" sz="1200" dirty="0"/>
              <a:t> планирование совместно со взрослым этапов выполнения задания с последующим самостоятельным выполнением задания;</a:t>
            </a:r>
          </a:p>
          <a:p>
            <a:pPr>
              <a:spcBef>
                <a:spcPct val="0"/>
              </a:spcBef>
            </a:pPr>
            <a:r>
              <a:rPr lang="ru-RU" altLang="ru-RU" sz="1200" dirty="0"/>
              <a:t>осуществление совместно со взрослым оценивания результатов деятельности;</a:t>
            </a:r>
          </a:p>
          <a:p>
            <a:pPr>
              <a:spcBef>
                <a:spcPct val="0"/>
              </a:spcBef>
            </a:pPr>
            <a:r>
              <a:rPr lang="ru-RU" altLang="ru-RU" sz="1200" dirty="0"/>
              <a:t>самостоятельное исправление ошибок; </a:t>
            </a:r>
          </a:p>
          <a:p>
            <a:pPr>
              <a:spcBef>
                <a:spcPct val="0"/>
              </a:spcBef>
            </a:pPr>
            <a:r>
              <a:rPr lang="ru-RU" altLang="ru-RU" sz="1200" dirty="0"/>
              <a:t> словесный отчет по этапам действий.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i="1" u="sng" dirty="0"/>
              <a:t>Средства:</a:t>
            </a:r>
            <a:r>
              <a:rPr lang="ru-RU" altLang="ru-RU" sz="1200" i="1" dirty="0"/>
              <a:t> </a:t>
            </a:r>
            <a:r>
              <a:rPr lang="ru-RU" altLang="ru-RU" sz="1200" dirty="0"/>
              <a:t>составление плана, задания с "шифровками", задания с многоступенчатой инструкцией и с возможностью распределения функций (организатор, исполнитель, контролер).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i="1" u="sng" dirty="0"/>
              <a:t>Организация занятий:</a:t>
            </a:r>
            <a:r>
              <a:rPr lang="ru-RU" altLang="ru-RU" sz="1200" i="1" dirty="0"/>
              <a:t> </a:t>
            </a:r>
            <a:r>
              <a:rPr lang="ru-RU" altLang="ru-RU" sz="1200" dirty="0"/>
              <a:t>в малых группах.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i="1" u="sng" dirty="0"/>
              <a:t>Виды помощи:</a:t>
            </a:r>
            <a:r>
              <a:rPr lang="ru-RU" altLang="ru-RU" sz="1200" i="1" dirty="0"/>
              <a:t>  </a:t>
            </a:r>
            <a:r>
              <a:rPr lang="ru-RU" altLang="ru-RU" sz="1200" dirty="0"/>
              <a:t>стимулирующая, организующая.  </a:t>
            </a:r>
            <a:endParaRPr lang="ru-RU" altLang="ru-RU" sz="1200" b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29813" y="3895918"/>
            <a:ext cx="4913192" cy="2962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i="1" dirty="0">
                <a:solidFill>
                  <a:srgbClr val="8C0014"/>
                </a:solidFill>
              </a:rPr>
              <a:t>I этап основного цикла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i="1" u="sng" dirty="0"/>
              <a:t>Цель: </a:t>
            </a:r>
            <a:r>
              <a:rPr lang="ru-RU" altLang="ru-RU" sz="1200" dirty="0"/>
              <a:t>формирование у ребенка осознанной </a:t>
            </a:r>
            <a:r>
              <a:rPr lang="ru-RU" altLang="ru-RU" sz="1200" dirty="0" err="1"/>
              <a:t>саморегуляции</a:t>
            </a:r>
            <a:r>
              <a:rPr lang="ru-RU" altLang="ru-RU" sz="1200" dirty="0"/>
              <a:t> исполнительских действий (формирование и сохранение способа действий под руководством взрослого).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i="1" u="sng" dirty="0"/>
              <a:t>Задачи: </a:t>
            </a:r>
          </a:p>
          <a:p>
            <a:pPr>
              <a:spcBef>
                <a:spcPct val="0"/>
              </a:spcBef>
            </a:pPr>
            <a:r>
              <a:rPr lang="ru-RU" altLang="ru-RU" sz="1200" dirty="0"/>
              <a:t> анализ наглядного образца из простых элементов;</a:t>
            </a:r>
          </a:p>
          <a:p>
            <a:pPr>
              <a:spcBef>
                <a:spcPct val="0"/>
              </a:spcBef>
            </a:pPr>
            <a:r>
              <a:rPr lang="ru-RU" altLang="ru-RU" sz="1200" dirty="0"/>
              <a:t>поэлементное копирование образца под руководством взрослого с последующим целостным копированием образца под руководством взрослого;</a:t>
            </a:r>
          </a:p>
          <a:p>
            <a:pPr>
              <a:spcBef>
                <a:spcPct val="0"/>
              </a:spcBef>
            </a:pPr>
            <a:r>
              <a:rPr lang="ru-RU" altLang="ru-RU" sz="1200" dirty="0"/>
              <a:t> оценка взрослым результата деятельности;</a:t>
            </a:r>
          </a:p>
          <a:p>
            <a:pPr>
              <a:spcBef>
                <a:spcPct val="0"/>
              </a:spcBef>
            </a:pPr>
            <a:r>
              <a:rPr lang="ru-RU" altLang="ru-RU" sz="1200" dirty="0"/>
              <a:t> исправление ошибок по указанию взрослого; </a:t>
            </a:r>
          </a:p>
          <a:p>
            <a:pPr>
              <a:spcBef>
                <a:spcPct val="0"/>
              </a:spcBef>
            </a:pPr>
            <a:r>
              <a:rPr lang="ru-RU" altLang="ru-RU" sz="1200" dirty="0"/>
              <a:t> словесный отчет о проделанных действиях.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i="1" u="sng" dirty="0"/>
              <a:t>Средства: </a:t>
            </a:r>
            <a:r>
              <a:rPr lang="ru-RU" altLang="ru-RU" sz="1200" dirty="0"/>
              <a:t>конструктивная деятельность по наглядному образцу, состоящему из простых элементов; игры и задания на внимание.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i="1" u="sng" dirty="0"/>
              <a:t>Организация занятий: </a:t>
            </a:r>
            <a:r>
              <a:rPr lang="ru-RU" altLang="ru-RU" sz="1200" dirty="0"/>
              <a:t>индивидуальная.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i="1" u="sng" dirty="0"/>
              <a:t>Виды помощи:  </a:t>
            </a:r>
            <a:r>
              <a:rPr lang="ru-RU" altLang="ru-RU" sz="1200" dirty="0"/>
              <a:t>стимулирующая, организующая, обучающая.</a:t>
            </a:r>
            <a:endParaRPr lang="ru-RU" altLang="ru-RU" sz="1400" b="1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824663" y="3838236"/>
            <a:ext cx="5895448" cy="2775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i="1" dirty="0">
                <a:solidFill>
                  <a:srgbClr val="A20000"/>
                </a:solidFill>
              </a:rPr>
              <a:t>I</a:t>
            </a:r>
            <a:r>
              <a:rPr lang="en-US" altLang="ru-RU" sz="1400" b="1" i="1" dirty="0">
                <a:solidFill>
                  <a:srgbClr val="A20000"/>
                </a:solidFill>
              </a:rPr>
              <a:t>II</a:t>
            </a:r>
            <a:r>
              <a:rPr lang="ru-RU" altLang="ru-RU" sz="1400" b="1" i="1" dirty="0">
                <a:solidFill>
                  <a:srgbClr val="A20000"/>
                </a:solidFill>
              </a:rPr>
              <a:t> этап основного цикла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i="1" u="sng" dirty="0"/>
              <a:t>Цель:</a:t>
            </a:r>
            <a:r>
              <a:rPr lang="ru-RU" altLang="ru-RU" sz="1200" i="1" dirty="0"/>
              <a:t> </a:t>
            </a:r>
            <a:r>
              <a:rPr lang="ru-RU" altLang="ru-RU" sz="1200" dirty="0"/>
              <a:t>формирование у ребенка осознанной </a:t>
            </a:r>
            <a:r>
              <a:rPr lang="ru-RU" altLang="ru-RU" sz="1200" dirty="0" err="1"/>
              <a:t>саморегуляции</a:t>
            </a:r>
            <a:r>
              <a:rPr lang="ru-RU" altLang="ru-RU" sz="1200" dirty="0"/>
              <a:t>, связанной с самостоятельной постановкой и удержанием цели деятельности.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i="1" u="sng" dirty="0"/>
              <a:t>Задачи: </a:t>
            </a:r>
          </a:p>
          <a:p>
            <a:pPr>
              <a:spcBef>
                <a:spcPct val="0"/>
              </a:spcBef>
            </a:pPr>
            <a:r>
              <a:rPr lang="ru-RU" altLang="ru-RU" sz="1200" dirty="0"/>
              <a:t> самостоятельная постановка цели деятельности;</a:t>
            </a:r>
          </a:p>
          <a:p>
            <a:pPr>
              <a:spcBef>
                <a:spcPct val="0"/>
              </a:spcBef>
            </a:pPr>
            <a:r>
              <a:rPr lang="ru-RU" altLang="ru-RU" sz="1200" dirty="0"/>
              <a:t>самостоятельное планирование последовательности действий;</a:t>
            </a:r>
          </a:p>
          <a:p>
            <a:pPr>
              <a:spcBef>
                <a:spcPct val="0"/>
              </a:spcBef>
            </a:pPr>
            <a:r>
              <a:rPr lang="ru-RU" altLang="ru-RU" sz="1200" dirty="0"/>
              <a:t> самостоятельное выполнение задания;</a:t>
            </a:r>
          </a:p>
          <a:p>
            <a:pPr>
              <a:spcBef>
                <a:spcPct val="0"/>
              </a:spcBef>
            </a:pPr>
            <a:r>
              <a:rPr lang="ru-RU" altLang="ru-RU" sz="1200" dirty="0"/>
              <a:t> самостоятельная оценка процесса и результатов деятельности;</a:t>
            </a:r>
          </a:p>
          <a:p>
            <a:pPr>
              <a:spcBef>
                <a:spcPct val="0"/>
              </a:spcBef>
            </a:pPr>
            <a:r>
              <a:rPr lang="ru-RU" altLang="ru-RU" sz="1200" dirty="0"/>
              <a:t> самостоятельное нахождение и исправление ошибок; </a:t>
            </a:r>
          </a:p>
          <a:p>
            <a:pPr>
              <a:spcBef>
                <a:spcPct val="0"/>
              </a:spcBef>
            </a:pPr>
            <a:r>
              <a:rPr lang="ru-RU" altLang="ru-RU" sz="1200" dirty="0"/>
              <a:t> словесный отчет о цели деятельности и этапах ее достижения.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i="1" u="sng" dirty="0"/>
              <a:t>Средства:</a:t>
            </a:r>
            <a:r>
              <a:rPr lang="ru-RU" altLang="ru-RU" sz="1200" i="1" dirty="0"/>
              <a:t> </a:t>
            </a:r>
            <a:r>
              <a:rPr lang="ru-RU" altLang="ru-RU" sz="1200" dirty="0"/>
              <a:t>задания, аналогичные заданиям предыдущих этапов, с возможностью самостоятельного составления заданий; игры и задания, построенные по принципу "Маленький учитель".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i="1" u="sng" dirty="0"/>
              <a:t>Организация занятий:</a:t>
            </a:r>
            <a:r>
              <a:rPr lang="ru-RU" altLang="ru-RU" sz="1200" i="1" dirty="0"/>
              <a:t> </a:t>
            </a:r>
            <a:r>
              <a:rPr lang="ru-RU" altLang="ru-RU" sz="1200" dirty="0"/>
              <a:t>групповая.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i="1" u="sng" dirty="0"/>
              <a:t>Виды помощи:</a:t>
            </a:r>
            <a:r>
              <a:rPr lang="ru-RU" altLang="ru-RU" sz="1200" i="1" dirty="0"/>
              <a:t>  </a:t>
            </a:r>
            <a:r>
              <a:rPr lang="ru-RU" altLang="ru-RU" sz="1200" dirty="0"/>
              <a:t>стимулирующая.</a:t>
            </a:r>
            <a:endParaRPr lang="ru-RU" altLang="ru-RU" sz="12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92695" y="6427769"/>
            <a:ext cx="1078523" cy="3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8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052" y="255475"/>
            <a:ext cx="11599092" cy="108200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Комплексная программа формирования </a:t>
            </a:r>
            <a:r>
              <a:rPr lang="ru-RU" sz="36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саморегуляции</a:t>
            </a:r>
            <a: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 познавательной деятельности у детей с ЗПР</a:t>
            </a:r>
            <a:endParaRPr lang="ru-RU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161" y="1478689"/>
            <a:ext cx="11081983" cy="4853254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Clr>
                <a:srgbClr val="0070C0"/>
              </a:buClr>
              <a:buSzPct val="110000"/>
              <a:buNone/>
            </a:pPr>
            <a:r>
              <a:rPr lang="ru-RU" sz="2400" dirty="0" smtClean="0"/>
              <a:t>Последовательность </a:t>
            </a:r>
            <a:r>
              <a:rPr lang="ru-RU" sz="2400" dirty="0"/>
              <a:t>совместной деятельности ребенка и взрослого, </a:t>
            </a:r>
            <a:r>
              <a:rPr lang="ru-RU" sz="2400" dirty="0" smtClean="0"/>
              <a:t>направленной </a:t>
            </a:r>
            <a:r>
              <a:rPr lang="ru-RU" sz="2400" dirty="0"/>
              <a:t>на усвоение и реализацию ребенком программы </a:t>
            </a:r>
            <a:r>
              <a:rPr lang="ru-RU" sz="2400" dirty="0" smtClean="0"/>
              <a:t>действий:</a:t>
            </a:r>
          </a:p>
          <a:p>
            <a:pPr lvl="0">
              <a:spcBef>
                <a:spcPts val="1800"/>
              </a:spcBef>
              <a:buClr>
                <a:srgbClr val="0070C0"/>
              </a:buClr>
              <a:buSzPct val="110000"/>
            </a:pPr>
            <a:r>
              <a:rPr lang="ru-RU" sz="2400" dirty="0" smtClean="0"/>
              <a:t>совместное </a:t>
            </a:r>
            <a:r>
              <a:rPr lang="ru-RU" sz="2400" dirty="0"/>
              <a:t>пошаговое выполнение действий по наглядному образцу с сопровождающим указанием </a:t>
            </a:r>
            <a:r>
              <a:rPr lang="ru-RU" sz="2400" dirty="0" smtClean="0"/>
              <a:t>взрослого</a:t>
            </a:r>
            <a:r>
              <a:rPr lang="ru-RU" sz="2400" dirty="0"/>
              <a:t>;</a:t>
            </a:r>
          </a:p>
          <a:p>
            <a:pPr lvl="0">
              <a:spcBef>
                <a:spcPts val="1800"/>
              </a:spcBef>
              <a:buClr>
                <a:srgbClr val="0070C0"/>
              </a:buClr>
              <a:buSzPct val="110000"/>
            </a:pPr>
            <a:r>
              <a:rPr lang="ru-RU" sz="2400" dirty="0" smtClean="0"/>
              <a:t>совместное </a:t>
            </a:r>
            <a:r>
              <a:rPr lang="ru-RU" sz="2400" dirty="0"/>
              <a:t>пошаговое выполнение действий по наглядному </a:t>
            </a:r>
            <a:r>
              <a:rPr lang="ru-RU" sz="2400" dirty="0" smtClean="0"/>
              <a:t>образцу; </a:t>
            </a:r>
            <a:endParaRPr lang="ru-RU" sz="2400" dirty="0"/>
          </a:p>
          <a:p>
            <a:pPr lvl="0">
              <a:spcBef>
                <a:spcPts val="1800"/>
              </a:spcBef>
              <a:buClr>
                <a:srgbClr val="0070C0"/>
              </a:buClr>
              <a:buSzPct val="110000"/>
            </a:pPr>
            <a:r>
              <a:rPr lang="ru-RU" sz="2400" dirty="0"/>
              <a:t>с</a:t>
            </a:r>
            <a:r>
              <a:rPr lang="ru-RU" sz="2400" dirty="0" smtClean="0"/>
              <a:t>овместное </a:t>
            </a:r>
            <a:r>
              <a:rPr lang="ru-RU" sz="2400" dirty="0"/>
              <a:t>выполнение действий по наглядной программе с переходом от пошаговой к более свернутым формам реализации </a:t>
            </a:r>
            <a:r>
              <a:rPr lang="ru-RU" sz="2400" dirty="0" smtClean="0"/>
              <a:t>программы; </a:t>
            </a:r>
            <a:endParaRPr lang="ru-RU" sz="2400" dirty="0"/>
          </a:p>
          <a:p>
            <a:pPr lvl="0">
              <a:spcBef>
                <a:spcPts val="1800"/>
              </a:spcBef>
              <a:buClr>
                <a:srgbClr val="0070C0"/>
              </a:buClr>
              <a:buSzPct val="110000"/>
            </a:pPr>
            <a:r>
              <a:rPr lang="ru-RU" sz="2400" dirty="0"/>
              <a:t>с</a:t>
            </a:r>
            <a:r>
              <a:rPr lang="ru-RU" sz="2400" dirty="0" smtClean="0"/>
              <a:t>амостоятельное </a:t>
            </a:r>
            <a:r>
              <a:rPr lang="ru-RU" sz="2400" dirty="0"/>
              <a:t>выполнение действия по </a:t>
            </a:r>
            <a:r>
              <a:rPr lang="ru-RU" sz="2400" dirty="0" err="1"/>
              <a:t>интериоризованной</a:t>
            </a:r>
            <a:r>
              <a:rPr lang="ru-RU" sz="2400" dirty="0"/>
              <a:t> программе с возвращением к наглядной программе при возникновении </a:t>
            </a:r>
            <a:r>
              <a:rPr lang="ru-RU" sz="2400" dirty="0" smtClean="0"/>
              <a:t>затруднений; </a:t>
            </a:r>
          </a:p>
          <a:p>
            <a:pPr lvl="0">
              <a:spcBef>
                <a:spcPts val="1800"/>
              </a:spcBef>
              <a:buClr>
                <a:srgbClr val="0070C0"/>
              </a:buClr>
              <a:buSzPct val="110000"/>
            </a:pPr>
            <a:r>
              <a:rPr lang="ru-RU" sz="2400" dirty="0" smtClean="0"/>
              <a:t>самостоятельное </a:t>
            </a:r>
            <a:r>
              <a:rPr lang="ru-RU" sz="2400" dirty="0"/>
              <a:t>выполнение действия по внутренней программе и перенос ее на новый материал.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62185" y="0"/>
            <a:ext cx="391236" cy="6875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13477" y="6333424"/>
            <a:ext cx="1078523" cy="3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4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010" y="239967"/>
            <a:ext cx="1953239" cy="2717326"/>
          </a:xfrm>
          <a:prstGeom prst="rect">
            <a:avLst/>
          </a:prstGeom>
          <a:noFill/>
          <a:ln w="6350">
            <a:solidFill>
              <a:schemeClr val="bg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06978" y="2955955"/>
            <a:ext cx="77177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i="1" dirty="0">
                <a:solidFill>
                  <a:srgbClr val="002060"/>
                </a:solidFill>
              </a:rPr>
              <a:t>«Личностные результаты включают овладение обучающимися социальными (жизненными) компетенциями, необходимыми для решения практико-ориентированных задач и обеспечивающими становление социальных отношений обучающихся в различных средах, </a:t>
            </a:r>
            <a:r>
              <a:rPr lang="ru-RU" sz="2800" i="1" dirty="0" err="1">
                <a:solidFill>
                  <a:srgbClr val="002060"/>
                </a:solidFill>
              </a:rPr>
              <a:t>сформированность</a:t>
            </a:r>
            <a:r>
              <a:rPr lang="ru-RU" sz="2800" i="1" dirty="0">
                <a:solidFill>
                  <a:srgbClr val="002060"/>
                </a:solidFill>
              </a:rPr>
              <a:t> мотивации к обучению и познанию</a:t>
            </a:r>
            <a:r>
              <a:rPr lang="ru-RU" sz="2800" i="1" dirty="0" smtClean="0">
                <a:solidFill>
                  <a:srgbClr val="002060"/>
                </a:solidFill>
              </a:rPr>
              <a:t>»</a:t>
            </a:r>
            <a:r>
              <a:rPr lang="ru-RU" sz="2800" dirty="0" smtClean="0"/>
              <a:t> </a:t>
            </a:r>
            <a:r>
              <a:rPr lang="ru-RU" dirty="0">
                <a:cs typeface="Arial" panose="020B0604020202020204" pitchFamily="34" charset="0"/>
              </a:rPr>
              <a:t>(ФГОС НОО обучающихся </a:t>
            </a:r>
            <a:r>
              <a:rPr lang="ru-RU" dirty="0" smtClean="0">
                <a:cs typeface="Arial" panose="020B0604020202020204" pitchFamily="34" charset="0"/>
              </a:rPr>
              <a:t>с ОВЗ)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17130"/>
            <a:ext cx="391236" cy="6875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345" y="239967"/>
            <a:ext cx="1703789" cy="25602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43139" y="6326690"/>
            <a:ext cx="1078523" cy="334714"/>
          </a:xfrm>
          <a:prstGeom prst="rect">
            <a:avLst/>
          </a:prstGeom>
        </p:spPr>
      </p:pic>
      <p:pic>
        <p:nvPicPr>
          <p:cNvPr id="9" name="Picture 4" descr="ÐÐ·Ð¾Ð±ÑÐ°Ð¶ÐµÐ½Ð¸Ðµ Ð¤ÐÐÐ¡ ÐÐÐ Ð¾Ð±ÑÑÐ°ÑÑÐ¸ÑÑÑ Ñ ÐÐÐ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787" y="2008344"/>
            <a:ext cx="1895880" cy="271732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32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052" y="255474"/>
            <a:ext cx="11599092" cy="145740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Экспертно-консультативная и координационная деятельность психолога в системе сопровождения младших школьников с ЗПР</a:t>
            </a:r>
            <a:endParaRPr lang="ru-RU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161" y="2139298"/>
            <a:ext cx="11081983" cy="3871998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</a:pPr>
            <a:r>
              <a:rPr lang="ru-RU" sz="2400" dirty="0"/>
              <a:t>психологическое просвещение и консультирование педагогов; </a:t>
            </a:r>
          </a:p>
          <a:p>
            <a:pPr>
              <a:buClr>
                <a:srgbClr val="0070C0"/>
              </a:buClr>
            </a:pPr>
            <a:r>
              <a:rPr lang="ru-RU" sz="2400" dirty="0"/>
              <a:t>организация продуктивного взаимодействия с родителями; </a:t>
            </a:r>
          </a:p>
          <a:p>
            <a:pPr>
              <a:buClr>
                <a:srgbClr val="0070C0"/>
              </a:buClr>
            </a:pPr>
            <a:r>
              <a:rPr lang="ru-RU" sz="2400" dirty="0">
                <a:solidFill>
                  <a:srgbClr val="A20000"/>
                </a:solidFill>
              </a:rPr>
              <a:t>комплексный мониторинг развития ребенка</a:t>
            </a:r>
            <a:r>
              <a:rPr lang="ru-RU" sz="2400" dirty="0"/>
              <a:t>; </a:t>
            </a:r>
          </a:p>
          <a:p>
            <a:pPr>
              <a:buClr>
                <a:srgbClr val="0070C0"/>
              </a:buClr>
            </a:pPr>
            <a:r>
              <a:rPr lang="ru-RU" sz="2400" dirty="0"/>
              <a:t>экспертная деятельность по оценке адекватности выбранного образовательного маршрута и его корректировке; </a:t>
            </a:r>
          </a:p>
          <a:p>
            <a:pPr>
              <a:buClr>
                <a:srgbClr val="0070C0"/>
              </a:buClr>
            </a:pPr>
            <a:r>
              <a:rPr lang="ru-RU" sz="2400" dirty="0"/>
              <a:t>экспертиза образовательной среды с точки зрения соответствия особым образовательным потребностям школьника; </a:t>
            </a:r>
          </a:p>
          <a:p>
            <a:pPr>
              <a:buClr>
                <a:srgbClr val="0070C0"/>
              </a:buClr>
            </a:pPr>
            <a:r>
              <a:rPr lang="ru-RU" sz="2400" dirty="0"/>
              <a:t>координация взаимодействия с ПМПК и ресурсными центрами.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62185" y="0"/>
            <a:ext cx="391236" cy="6875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13477" y="6437718"/>
            <a:ext cx="1078523" cy="3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xmlns="" id="{4D5C3139-CFDA-4B14-AE9D-7BB3712C7B81}"/>
              </a:ext>
            </a:extLst>
          </p:cNvPr>
          <p:cNvSpPr/>
          <p:nvPr/>
        </p:nvSpPr>
        <p:spPr>
          <a:xfrm>
            <a:off x="5195047" y="2432894"/>
            <a:ext cx="259646" cy="373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xmlns="" id="{470BE773-B797-4E05-A403-2B8596EC23E7}"/>
              </a:ext>
            </a:extLst>
          </p:cNvPr>
          <p:cNvSpPr/>
          <p:nvPr/>
        </p:nvSpPr>
        <p:spPr>
          <a:xfrm>
            <a:off x="9542266" y="2467819"/>
            <a:ext cx="259646" cy="373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xmlns="" id="{F52AA694-3915-4C97-AACA-AE6DF8B4CA8B}"/>
              </a:ext>
            </a:extLst>
          </p:cNvPr>
          <p:cNvSpPr/>
          <p:nvPr/>
        </p:nvSpPr>
        <p:spPr>
          <a:xfrm>
            <a:off x="7338799" y="2446627"/>
            <a:ext cx="259646" cy="373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: вниз 35">
            <a:extLst>
              <a:ext uri="{FF2B5EF4-FFF2-40B4-BE49-F238E27FC236}">
                <a16:creationId xmlns:a16="http://schemas.microsoft.com/office/drawing/2014/main" xmlns="" id="{BE2EB7C1-F85C-4154-90D4-C5918339E322}"/>
              </a:ext>
            </a:extLst>
          </p:cNvPr>
          <p:cNvSpPr/>
          <p:nvPr/>
        </p:nvSpPr>
        <p:spPr>
          <a:xfrm>
            <a:off x="5216376" y="4282532"/>
            <a:ext cx="259646" cy="373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: вниз 36">
            <a:extLst>
              <a:ext uri="{FF2B5EF4-FFF2-40B4-BE49-F238E27FC236}">
                <a16:creationId xmlns:a16="http://schemas.microsoft.com/office/drawing/2014/main" xmlns="" id="{F5F0516F-FBA9-4A88-9E0B-DBDE8C9FCC2A}"/>
              </a:ext>
            </a:extLst>
          </p:cNvPr>
          <p:cNvSpPr/>
          <p:nvPr/>
        </p:nvSpPr>
        <p:spPr>
          <a:xfrm>
            <a:off x="9554215" y="4299948"/>
            <a:ext cx="259646" cy="373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: вниз 37">
            <a:extLst>
              <a:ext uri="{FF2B5EF4-FFF2-40B4-BE49-F238E27FC236}">
                <a16:creationId xmlns:a16="http://schemas.microsoft.com/office/drawing/2014/main" xmlns="" id="{A2DF4734-A7B5-409E-AC08-7DC8C4152765}"/>
              </a:ext>
            </a:extLst>
          </p:cNvPr>
          <p:cNvSpPr/>
          <p:nvPr/>
        </p:nvSpPr>
        <p:spPr>
          <a:xfrm>
            <a:off x="7302909" y="4303392"/>
            <a:ext cx="259646" cy="373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4"/>
          <p:cNvGrpSpPr/>
          <p:nvPr/>
        </p:nvGrpSpPr>
        <p:grpSpPr>
          <a:xfrm>
            <a:off x="4348825" y="4673494"/>
            <a:ext cx="6633463" cy="1876783"/>
            <a:chOff x="4108601" y="4625617"/>
            <a:chExt cx="6633463" cy="1876783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xmlns="" id="{582D35A3-5C8A-4E64-BB47-88AC6184F3F6}"/>
                </a:ext>
              </a:extLst>
            </p:cNvPr>
            <p:cNvSpPr/>
            <p:nvPr/>
          </p:nvSpPr>
          <p:spPr>
            <a:xfrm>
              <a:off x="4108601" y="4625617"/>
              <a:ext cx="6633463" cy="1876783"/>
            </a:xfrm>
            <a:prstGeom prst="roundRect">
              <a:avLst/>
            </a:prstGeom>
            <a:solidFill>
              <a:srgbClr val="D5F4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 useBgFill="1"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BF13DFE-A1B5-4A73-87B2-377DF3393911}"/>
                </a:ext>
              </a:extLst>
            </p:cNvPr>
            <p:cNvSpPr txBox="1"/>
            <p:nvPr/>
          </p:nvSpPr>
          <p:spPr>
            <a:xfrm>
              <a:off x="4244094" y="4725810"/>
              <a:ext cx="6350696" cy="430887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Экспертно-консультативная деятельность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4089AB0B-1C40-4289-B355-5DFC5564BCC9}"/>
                </a:ext>
              </a:extLst>
            </p:cNvPr>
            <p:cNvSpPr txBox="1"/>
            <p:nvPr/>
          </p:nvSpPr>
          <p:spPr>
            <a:xfrm>
              <a:off x="4352277" y="5267624"/>
              <a:ext cx="1896534" cy="521645"/>
            </a:xfrm>
            <a:prstGeom prst="rect">
              <a:avLst/>
            </a:prstGeom>
            <a:solidFill>
              <a:srgbClr val="FFD9D9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lIns="18000" tIns="144000" rIns="18000" bIns="14400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Учитель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EBF22CB-00DA-43A3-BAB8-F4AA4C14B39B}"/>
                </a:ext>
              </a:extLst>
            </p:cNvPr>
            <p:cNvSpPr txBox="1"/>
            <p:nvPr/>
          </p:nvSpPr>
          <p:spPr>
            <a:xfrm>
              <a:off x="6492487" y="5267505"/>
              <a:ext cx="1896534" cy="534368"/>
            </a:xfrm>
            <a:prstGeom prst="rect">
              <a:avLst/>
            </a:prstGeom>
            <a:solidFill>
              <a:srgbClr val="FFB3B3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lIns="18000" tIns="36000" rIns="18000" bIns="3600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Учитель-дефектолог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359FC11B-D791-470B-95F0-A2531F8C7B51}"/>
                </a:ext>
              </a:extLst>
            </p:cNvPr>
            <p:cNvSpPr txBox="1"/>
            <p:nvPr/>
          </p:nvSpPr>
          <p:spPr>
            <a:xfrm>
              <a:off x="8613421" y="5261263"/>
              <a:ext cx="1896534" cy="534368"/>
            </a:xfrm>
            <a:prstGeom prst="rect">
              <a:avLst/>
            </a:prstGeom>
            <a:solidFill>
              <a:srgbClr val="FF8585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lIns="18000" tIns="36000" rIns="18000" bIns="3600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Учитель-дефектолог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5FAD08B8-CBE0-4A0C-8FBE-B20958325B39}"/>
                </a:ext>
              </a:extLst>
            </p:cNvPr>
            <p:cNvSpPr txBox="1"/>
            <p:nvPr/>
          </p:nvSpPr>
          <p:spPr>
            <a:xfrm>
              <a:off x="4340714" y="5881641"/>
              <a:ext cx="1896534" cy="534368"/>
            </a:xfrm>
            <a:prstGeom prst="rect">
              <a:avLst/>
            </a:prstGeom>
            <a:solidFill>
              <a:srgbClr val="FFD9D9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lIns="18000" tIns="36000" rIns="18000" bIns="3600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Родители </a:t>
              </a:r>
            </a:p>
            <a:p>
              <a:pPr algn="ctr">
                <a:lnSpc>
                  <a:spcPts val="1800"/>
                </a:lnSpc>
              </a:pP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ребенка гр. 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B4F954CA-764F-4D59-865D-34D876DBDC6B}"/>
                </a:ext>
              </a:extLst>
            </p:cNvPr>
            <p:cNvSpPr txBox="1"/>
            <p:nvPr/>
          </p:nvSpPr>
          <p:spPr>
            <a:xfrm>
              <a:off x="6492487" y="5881641"/>
              <a:ext cx="1896534" cy="534368"/>
            </a:xfrm>
            <a:prstGeom prst="rect">
              <a:avLst/>
            </a:prstGeom>
            <a:solidFill>
              <a:srgbClr val="FFB3B3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lIns="18000" tIns="36000" rIns="18000" bIns="3600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Родители </a:t>
              </a:r>
            </a:p>
            <a:p>
              <a:pPr algn="ctr">
                <a:lnSpc>
                  <a:spcPts val="1800"/>
                </a:lnSpc>
              </a:pP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ребенка гр. 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A7EEAB03-0017-4243-8FCF-2E8D6C02DD9B}"/>
                </a:ext>
              </a:extLst>
            </p:cNvPr>
            <p:cNvSpPr txBox="1"/>
            <p:nvPr/>
          </p:nvSpPr>
          <p:spPr>
            <a:xfrm>
              <a:off x="8613421" y="5881641"/>
              <a:ext cx="1896534" cy="534368"/>
            </a:xfrm>
            <a:prstGeom prst="rect">
              <a:avLst/>
            </a:prstGeom>
            <a:solidFill>
              <a:srgbClr val="FF8585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lIns="18000" tIns="36000" rIns="18000" bIns="3600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Родители </a:t>
              </a:r>
            </a:p>
            <a:p>
              <a:pPr algn="ctr">
                <a:lnSpc>
                  <a:spcPts val="1800"/>
                </a:lnSpc>
              </a:pP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ребенка гр. 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693763" y="929478"/>
            <a:ext cx="9166303" cy="1605847"/>
            <a:chOff x="1575761" y="396832"/>
            <a:chExt cx="9166303" cy="1605847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A1D43492-EC25-479F-9A7B-34197BBFDD3A}"/>
                </a:ext>
              </a:extLst>
            </p:cNvPr>
            <p:cNvSpPr/>
            <p:nvPr/>
          </p:nvSpPr>
          <p:spPr>
            <a:xfrm>
              <a:off x="1575761" y="396832"/>
              <a:ext cx="9166303" cy="1605847"/>
            </a:xfrm>
            <a:prstGeom prst="roundRect">
              <a:avLst/>
            </a:prstGeom>
            <a:solidFill>
              <a:srgbClr val="D5F4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A58AD82C-5B43-408E-A91A-9A4CB2574F9B}"/>
                </a:ext>
              </a:extLst>
            </p:cNvPr>
            <p:cNvSpPr/>
            <p:nvPr/>
          </p:nvSpPr>
          <p:spPr>
            <a:xfrm>
              <a:off x="4279517" y="1318094"/>
              <a:ext cx="6306432" cy="645913"/>
            </a:xfrm>
            <a:prstGeom prst="rect">
              <a:avLst/>
            </a:prstGeom>
            <a:solidFill>
              <a:srgbClr val="CAD7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 useBgFill="1">
          <p:nvSpPr>
            <p:cNvPr id="6" name="TextBox 5">
              <a:extLst>
                <a:ext uri="{FF2B5EF4-FFF2-40B4-BE49-F238E27FC236}">
                  <a16:creationId xmlns:a16="http://schemas.microsoft.com/office/drawing/2014/main" xmlns="" id="{36026F66-DDE3-47F3-816D-3247573106D5}"/>
                </a:ext>
              </a:extLst>
            </p:cNvPr>
            <p:cNvSpPr txBox="1"/>
            <p:nvPr/>
          </p:nvSpPr>
          <p:spPr>
            <a:xfrm>
              <a:off x="1806222" y="550330"/>
              <a:ext cx="8703734" cy="430887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Диагностическая деятельность</a:t>
              </a:r>
            </a:p>
          </p:txBody>
        </p:sp>
        <p:sp useBgFill="1"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7D748A4-0E06-4162-91B1-7809A7D92426}"/>
                </a:ext>
              </a:extLst>
            </p:cNvPr>
            <p:cNvSpPr txBox="1"/>
            <p:nvPr/>
          </p:nvSpPr>
          <p:spPr>
            <a:xfrm>
              <a:off x="1806223" y="1336318"/>
              <a:ext cx="1896534" cy="556664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tIns="108000" bIns="108000" rtlCol="0">
              <a:spAutoFit/>
            </a:bodyPr>
            <a:lstStyle/>
            <a:p>
              <a:pPr algn="ctr"/>
              <a:r>
                <a:rPr lang="ru-RU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ПМПк</a:t>
              </a:r>
              <a:endParaRPr lang="ru-RU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DBFACEF-8CF3-449C-AFD2-CA35FE1B55FC}"/>
                </a:ext>
              </a:extLst>
            </p:cNvPr>
            <p:cNvSpPr txBox="1"/>
            <p:nvPr/>
          </p:nvSpPr>
          <p:spPr>
            <a:xfrm>
              <a:off x="8613422" y="1352131"/>
              <a:ext cx="1896534" cy="556664"/>
            </a:xfrm>
            <a:prstGeom prst="rect">
              <a:avLst/>
            </a:prstGeom>
            <a:solidFill>
              <a:srgbClr val="FF8585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tIns="108000" bIns="108000" rtlCol="0">
              <a:spAutoFit/>
            </a:bodyPr>
            <a:lstStyle/>
            <a:p>
              <a:pPr algn="ctr"/>
              <a:r>
                <a:rPr lang="ru-RU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Вариант 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4ED31F2-EA78-4137-96BF-BE08EA93224F}"/>
                </a:ext>
              </a:extLst>
            </p:cNvPr>
            <p:cNvSpPr txBox="1"/>
            <p:nvPr/>
          </p:nvSpPr>
          <p:spPr>
            <a:xfrm>
              <a:off x="6492487" y="1356778"/>
              <a:ext cx="1896534" cy="556664"/>
            </a:xfrm>
            <a:prstGeom prst="rect">
              <a:avLst/>
            </a:prstGeom>
            <a:solidFill>
              <a:srgbClr val="FFB3B3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tIns="108000" bIns="108000" rtlCol="0">
              <a:spAutoFit/>
            </a:bodyPr>
            <a:lstStyle/>
            <a:p>
              <a:pPr algn="ctr"/>
              <a:r>
                <a:rPr lang="ru-RU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Вариант 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CFDD379-588E-467F-A257-030933AD88BD}"/>
                </a:ext>
              </a:extLst>
            </p:cNvPr>
            <p:cNvSpPr txBox="1"/>
            <p:nvPr/>
          </p:nvSpPr>
          <p:spPr>
            <a:xfrm>
              <a:off x="4340714" y="1352132"/>
              <a:ext cx="1896534" cy="556664"/>
            </a:xfrm>
            <a:prstGeom prst="rect">
              <a:avLst/>
            </a:prstGeom>
            <a:solidFill>
              <a:srgbClr val="FFD9D9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tIns="108000" bIns="108000" rtlCol="0">
              <a:spAutoFit/>
            </a:bodyPr>
            <a:lstStyle/>
            <a:p>
              <a:pPr algn="ctr"/>
              <a:r>
                <a:rPr lang="ru-RU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Вариант 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Стрелка: вниз 43">
              <a:extLst>
                <a:ext uri="{FF2B5EF4-FFF2-40B4-BE49-F238E27FC236}">
                  <a16:creationId xmlns:a16="http://schemas.microsoft.com/office/drawing/2014/main" xmlns="" id="{0E8F1A6F-363F-4C86-8AB1-E152F4115EA9}"/>
                </a:ext>
              </a:extLst>
            </p:cNvPr>
            <p:cNvSpPr/>
            <p:nvPr/>
          </p:nvSpPr>
          <p:spPr>
            <a:xfrm>
              <a:off x="2501382" y="1044595"/>
              <a:ext cx="506215" cy="2542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Стрелка: вниз 45">
              <a:extLst>
                <a:ext uri="{FF2B5EF4-FFF2-40B4-BE49-F238E27FC236}">
                  <a16:creationId xmlns:a16="http://schemas.microsoft.com/office/drawing/2014/main" xmlns="" id="{CE474D61-E1F6-47B6-A3FA-E1CF45ADBF05}"/>
                </a:ext>
              </a:extLst>
            </p:cNvPr>
            <p:cNvSpPr/>
            <p:nvPr/>
          </p:nvSpPr>
          <p:spPr>
            <a:xfrm>
              <a:off x="7172226" y="1026967"/>
              <a:ext cx="506215" cy="2542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Стрелка: вправо 47">
              <a:extLst>
                <a:ext uri="{FF2B5EF4-FFF2-40B4-BE49-F238E27FC236}">
                  <a16:creationId xmlns:a16="http://schemas.microsoft.com/office/drawing/2014/main" xmlns="" id="{B2DB5D92-60F0-4F2B-97F5-77D4D1221822}"/>
                </a:ext>
              </a:extLst>
            </p:cNvPr>
            <p:cNvSpPr/>
            <p:nvPr/>
          </p:nvSpPr>
          <p:spPr>
            <a:xfrm>
              <a:off x="3770111" y="1518850"/>
              <a:ext cx="480671" cy="25400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281713" y="2832639"/>
            <a:ext cx="6633463" cy="1605847"/>
            <a:chOff x="4016774" y="2557305"/>
            <a:chExt cx="6633463" cy="1605847"/>
          </a:xfrm>
        </p:grpSpPr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xmlns="" id="{ED845FE0-8A49-4572-8EFA-BCE57B44AF93}"/>
                </a:ext>
              </a:extLst>
            </p:cNvPr>
            <p:cNvSpPr/>
            <p:nvPr/>
          </p:nvSpPr>
          <p:spPr>
            <a:xfrm>
              <a:off x="4016774" y="2557305"/>
              <a:ext cx="6633463" cy="1605847"/>
            </a:xfrm>
            <a:prstGeom prst="roundRect">
              <a:avLst/>
            </a:prstGeom>
            <a:solidFill>
              <a:srgbClr val="D5F4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 useBgFill="1"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CE212B5-4CEA-4E83-B1CB-A11AC203AA57}"/>
                </a:ext>
              </a:extLst>
            </p:cNvPr>
            <p:cNvSpPr txBox="1"/>
            <p:nvPr/>
          </p:nvSpPr>
          <p:spPr>
            <a:xfrm>
              <a:off x="4145635" y="2668410"/>
              <a:ext cx="6363222" cy="430887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Коррекционно-развивающая деятельность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1DBFF9E4-91AF-4DDE-8F9A-DB04FEB547D4}"/>
                </a:ext>
              </a:extLst>
            </p:cNvPr>
            <p:cNvSpPr txBox="1"/>
            <p:nvPr/>
          </p:nvSpPr>
          <p:spPr>
            <a:xfrm>
              <a:off x="4340714" y="3251737"/>
              <a:ext cx="1896534" cy="752477"/>
            </a:xfrm>
            <a:prstGeom prst="rect">
              <a:avLst/>
            </a:prstGeom>
            <a:solidFill>
              <a:srgbClr val="FFD9D9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tIns="144000" bIns="14400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Групповые занятия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7861BE85-978C-474F-8B5D-AD53BA4FAD0A}"/>
                </a:ext>
              </a:extLst>
            </p:cNvPr>
            <p:cNvSpPr txBox="1"/>
            <p:nvPr/>
          </p:nvSpPr>
          <p:spPr>
            <a:xfrm>
              <a:off x="6492487" y="3245704"/>
              <a:ext cx="1896534" cy="765200"/>
            </a:xfrm>
            <a:prstGeom prst="rect">
              <a:avLst/>
            </a:prstGeom>
            <a:solidFill>
              <a:srgbClr val="FFB3B3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lIns="18000" tIns="36000" rIns="18000" bIns="3600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Групповые и индивидуальные занятия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41DA3674-D612-41EF-AF18-CE0C22F4D3BB}"/>
                </a:ext>
              </a:extLst>
            </p:cNvPr>
            <p:cNvSpPr txBox="1"/>
            <p:nvPr/>
          </p:nvSpPr>
          <p:spPr>
            <a:xfrm>
              <a:off x="8613422" y="3239203"/>
              <a:ext cx="1896534" cy="765200"/>
            </a:xfrm>
            <a:prstGeom prst="rect">
              <a:avLst/>
            </a:prstGeom>
            <a:solidFill>
              <a:srgbClr val="FF8585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lIns="18000" tIns="36000" rIns="18000" bIns="3600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Индивидуальные </a:t>
              </a:r>
            </a:p>
            <a:p>
              <a:pPr algn="ctr">
                <a:lnSpc>
                  <a:spcPts val="1800"/>
                </a:lnSpc>
              </a:pP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и групповые занятия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916482" y="19121"/>
            <a:ext cx="8943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Виды деятельности психолога</a:t>
            </a:r>
            <a:endParaRPr lang="ru-RU" sz="38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-62185" y="0"/>
            <a:ext cx="391236" cy="6875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3477" y="6463886"/>
            <a:ext cx="1078523" cy="3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36" y="817870"/>
            <a:ext cx="1435985" cy="18816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17" y="78020"/>
            <a:ext cx="11813942" cy="83099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Академические исследования </a:t>
            </a:r>
            <a: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</a:t>
            </a:r>
            <a:r>
              <a:rPr lang="ru-RU" sz="3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практике образования 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626197" y="869987"/>
            <a:ext cx="7370648" cy="5947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1200"/>
              </a:spcBef>
              <a:buClr>
                <a:srgbClr val="8C0014"/>
              </a:buClr>
              <a:buSzPct val="110000"/>
            </a:pPr>
            <a:r>
              <a:rPr lang="ru-RU" sz="1600" i="1" dirty="0">
                <a:cs typeface="Times New Roman" panose="02020603050405020304" pitchFamily="18" charset="0"/>
              </a:rPr>
              <a:t>Бабкина Н.В.</a:t>
            </a:r>
            <a:r>
              <a:rPr lang="ru-RU" sz="1600" dirty="0">
                <a:cs typeface="Times New Roman" panose="02020603050405020304" pitchFamily="18" charset="0"/>
              </a:rPr>
              <a:t> Традиции отечественной научной школы дефектологии в современных подходах к образованию детей с ЗПР // Дефектология. 2016. № 5.</a:t>
            </a:r>
          </a:p>
          <a:p>
            <a:pPr marL="180000" indent="-180000">
              <a:lnSpc>
                <a:spcPct val="100000"/>
              </a:lnSpc>
              <a:spcBef>
                <a:spcPts val="1200"/>
              </a:spcBef>
              <a:buClr>
                <a:srgbClr val="8C0014"/>
              </a:buClr>
              <a:buSzPct val="110000"/>
            </a:pPr>
            <a:r>
              <a:rPr lang="ru-RU" altLang="ru-RU" sz="1600" i="1" dirty="0" smtClean="0">
                <a:cs typeface="Times New Roman" panose="02020603050405020304" pitchFamily="18" charset="0"/>
              </a:rPr>
              <a:t>Коробейников </a:t>
            </a:r>
            <a:r>
              <a:rPr lang="ru-RU" altLang="ru-RU" sz="1600" i="1" dirty="0">
                <a:cs typeface="Times New Roman" panose="02020603050405020304" pitchFamily="18" charset="0"/>
              </a:rPr>
              <a:t>И.А., Бабкина Н.В. </a:t>
            </a:r>
            <a:r>
              <a:rPr lang="ru-RU" sz="1600" dirty="0">
                <a:cs typeface="Times New Roman" panose="02020603050405020304" pitchFamily="18" charset="0"/>
              </a:rPr>
              <a:t>От вариантов развития детей с ЗПР к образовательным маршрутам // Воспитание и обучение детей с нарушениями развития. 2016. № 1. </a:t>
            </a:r>
          </a:p>
          <a:p>
            <a:pPr lvl="0">
              <a:buClr>
                <a:srgbClr val="8C0014"/>
              </a:buClr>
              <a:buSzPct val="110000"/>
            </a:pPr>
            <a:r>
              <a:rPr lang="ru-RU" altLang="ru-RU" sz="1600" i="1" dirty="0">
                <a:cs typeface="Times New Roman" panose="02020603050405020304" pitchFamily="18" charset="0"/>
              </a:rPr>
              <a:t>Коробейников И.А., Бабкина Н.В. </a:t>
            </a:r>
            <a:r>
              <a:rPr lang="ru-RU" sz="1600" dirty="0" smtClean="0"/>
              <a:t>Дифференциация </a:t>
            </a:r>
            <a:r>
              <a:rPr lang="ru-RU" sz="1600" dirty="0"/>
              <a:t>образовательных потребностей как основа дифференцированных условий образования детей с ЗПР </a:t>
            </a:r>
            <a:r>
              <a:rPr lang="ru-RU" sz="1600" dirty="0" smtClean="0"/>
              <a:t>// </a:t>
            </a:r>
            <a:r>
              <a:rPr lang="ru-RU" sz="1600" dirty="0"/>
              <a:t>Дефектология. </a:t>
            </a:r>
            <a:r>
              <a:rPr lang="ru-RU" sz="1600" dirty="0" smtClean="0"/>
              <a:t>2017</a:t>
            </a:r>
            <a:r>
              <a:rPr lang="ru-RU" sz="1600" dirty="0"/>
              <a:t>. </a:t>
            </a:r>
            <a:r>
              <a:rPr lang="ru-RU" sz="1600" dirty="0" smtClean="0"/>
              <a:t>№ </a:t>
            </a:r>
            <a:r>
              <a:rPr lang="ru-RU" sz="1600" dirty="0"/>
              <a:t>2. </a:t>
            </a:r>
          </a:p>
          <a:p>
            <a:pPr marL="180000" indent="-180000">
              <a:lnSpc>
                <a:spcPct val="100000"/>
              </a:lnSpc>
              <a:spcBef>
                <a:spcPts val="1200"/>
              </a:spcBef>
              <a:buClr>
                <a:srgbClr val="8C0014"/>
              </a:buClr>
              <a:buSzPct val="110000"/>
            </a:pPr>
            <a:r>
              <a:rPr lang="ru-RU" sz="1600" i="1" dirty="0" smtClean="0">
                <a:cs typeface="Times New Roman" panose="02020603050405020304" pitchFamily="18" charset="0"/>
              </a:rPr>
              <a:t>Бабкина </a:t>
            </a:r>
            <a:r>
              <a:rPr lang="ru-RU" sz="1600" i="1" dirty="0">
                <a:cs typeface="Times New Roman" panose="02020603050405020304" pitchFamily="18" charset="0"/>
              </a:rPr>
              <a:t>Н.В. </a:t>
            </a:r>
            <a:r>
              <a:rPr lang="ru-RU" sz="1600" dirty="0">
                <a:cs typeface="Times New Roman" panose="02020603050405020304" pitchFamily="18" charset="0"/>
              </a:rPr>
              <a:t>Основные направления и содержание коррекционной работы с младшими школьниками с задержкой психического развития // Дефектология. 2016. №2. </a:t>
            </a:r>
          </a:p>
          <a:p>
            <a:pPr marL="180000" indent="-180000">
              <a:lnSpc>
                <a:spcPct val="100000"/>
              </a:lnSpc>
              <a:spcBef>
                <a:spcPts val="1200"/>
              </a:spcBef>
              <a:buClr>
                <a:srgbClr val="8C0014"/>
              </a:buClr>
              <a:buSzPct val="110000"/>
            </a:pPr>
            <a:r>
              <a:rPr lang="ru-RU" sz="1600" i="1" dirty="0"/>
              <a:t>Бабкина Н. В. </a:t>
            </a:r>
            <a:r>
              <a:rPr lang="ru-RU" sz="1600" dirty="0"/>
              <a:t>Особые образовательные потребности детей с задержкой психического развития в период начального школьного обучения // Педагогика и психология образования. </a:t>
            </a:r>
            <a:r>
              <a:rPr lang="ru-RU" sz="1600" dirty="0" smtClean="0"/>
              <a:t>2017. </a:t>
            </a:r>
            <a:r>
              <a:rPr lang="ru-RU" sz="1600" dirty="0"/>
              <a:t>№ 3. </a:t>
            </a:r>
            <a:endParaRPr lang="ru-RU" sz="1600" dirty="0" smtClean="0"/>
          </a:p>
          <a:p>
            <a:pPr marL="180000" indent="-180000">
              <a:lnSpc>
                <a:spcPct val="100000"/>
              </a:lnSpc>
              <a:spcBef>
                <a:spcPts val="1200"/>
              </a:spcBef>
              <a:buClr>
                <a:srgbClr val="8C0014"/>
              </a:buClr>
              <a:buSzPct val="110000"/>
            </a:pPr>
            <a:r>
              <a:rPr lang="ru-RU" sz="1600" i="1" dirty="0" smtClean="0">
                <a:cs typeface="Times New Roman" panose="02020603050405020304" pitchFamily="18" charset="0"/>
              </a:rPr>
              <a:t>Бабкина </a:t>
            </a:r>
            <a:r>
              <a:rPr lang="ru-RU" sz="1600" i="1" dirty="0">
                <a:cs typeface="Times New Roman" panose="02020603050405020304" pitchFamily="18" charset="0"/>
              </a:rPr>
              <a:t>Н.В. </a:t>
            </a:r>
            <a:r>
              <a:rPr lang="ru-RU" sz="1600" dirty="0" smtClean="0"/>
              <a:t>Жизненные </a:t>
            </a:r>
            <a:r>
              <a:rPr lang="ru-RU" sz="1600" dirty="0"/>
              <a:t>компетенции как неотъемлемая составляющая содержания образования детей с задержкой психического </a:t>
            </a:r>
            <a:r>
              <a:rPr lang="ru-RU" sz="1600" dirty="0" smtClean="0"/>
              <a:t>развития </a:t>
            </a:r>
            <a:r>
              <a:rPr lang="ru-RU" sz="1600" dirty="0"/>
              <a:t>// Клиническая и специальная психология. </a:t>
            </a:r>
            <a:r>
              <a:rPr lang="ru-RU" sz="1600" dirty="0" smtClean="0"/>
              <a:t>2017</a:t>
            </a:r>
            <a:r>
              <a:rPr lang="ru-RU" sz="1600" dirty="0"/>
              <a:t>. </a:t>
            </a:r>
            <a:r>
              <a:rPr lang="ru-RU" sz="1600" dirty="0" smtClean="0"/>
              <a:t>Т</a:t>
            </a:r>
            <a:r>
              <a:rPr lang="ru-RU" sz="1600" dirty="0"/>
              <a:t>. 6. </a:t>
            </a:r>
            <a:r>
              <a:rPr lang="ru-RU" sz="1600" dirty="0" smtClean="0"/>
              <a:t>№</a:t>
            </a:r>
            <a:r>
              <a:rPr lang="ru-RU" sz="1600" dirty="0"/>
              <a:t> 1. </a:t>
            </a:r>
            <a:endParaRPr lang="ru-RU" sz="1600" dirty="0" smtClean="0"/>
          </a:p>
          <a:p>
            <a:pPr marL="180000" indent="-180000">
              <a:lnSpc>
                <a:spcPct val="100000"/>
              </a:lnSpc>
              <a:spcBef>
                <a:spcPts val="1200"/>
              </a:spcBef>
              <a:buClr>
                <a:srgbClr val="8C0014"/>
              </a:buClr>
              <a:buSzPct val="110000"/>
            </a:pPr>
            <a:r>
              <a:rPr lang="ru-RU" sz="1600" dirty="0" smtClean="0"/>
              <a:t>Бабкина </a:t>
            </a:r>
            <a:r>
              <a:rPr lang="ru-RU" sz="1600" dirty="0"/>
              <a:t>Н.В. Современные подходы к оценке достижений и трудностей младших школьников с задержкой психического </a:t>
            </a:r>
            <a:r>
              <a:rPr lang="ru-RU" sz="1600" dirty="0" smtClean="0"/>
              <a:t>развития </a:t>
            </a:r>
            <a:r>
              <a:rPr lang="ru-RU" sz="1600" dirty="0"/>
              <a:t>// Педагогика и психология образования. </a:t>
            </a:r>
            <a:r>
              <a:rPr lang="ru-RU" sz="1600" dirty="0" smtClean="0"/>
              <a:t>2016</a:t>
            </a:r>
            <a:r>
              <a:rPr lang="ru-RU" sz="1600" dirty="0"/>
              <a:t>. </a:t>
            </a:r>
            <a:r>
              <a:rPr lang="ru-RU" sz="1600" dirty="0" smtClean="0"/>
              <a:t>№ </a:t>
            </a:r>
            <a:r>
              <a:rPr lang="ru-RU" sz="1600" dirty="0"/>
              <a:t>3.</a:t>
            </a:r>
          </a:p>
        </p:txBody>
      </p:sp>
      <p:pic>
        <p:nvPicPr>
          <p:cNvPr id="12" name="Содержимое 11" descr="База данных 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302" y="2300831"/>
            <a:ext cx="1198858" cy="1664531"/>
          </a:xfrm>
        </p:spPr>
      </p:pic>
      <p:pic>
        <p:nvPicPr>
          <p:cNvPr id="13" name="Рисунок 12" descr="База данных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057" y="3118518"/>
            <a:ext cx="1197293" cy="1664530"/>
          </a:xfrm>
          <a:prstGeom prst="rect">
            <a:avLst/>
          </a:prstGeom>
        </p:spPr>
      </p:pic>
      <p:pic>
        <p:nvPicPr>
          <p:cNvPr id="16" name="Рисунок 15" descr="Обл. деф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17" y="773649"/>
            <a:ext cx="1111152" cy="1663819"/>
          </a:xfrm>
          <a:prstGeom prst="rect">
            <a:avLst/>
          </a:prstGeom>
        </p:spPr>
      </p:pic>
      <p:pic>
        <p:nvPicPr>
          <p:cNvPr id="15" name="Picture 10" descr="3_7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28468" y="4589668"/>
            <a:ext cx="1397717" cy="187281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8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207" y="4838155"/>
            <a:ext cx="1276577" cy="18974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12" y="834502"/>
            <a:ext cx="1205430" cy="160296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413142" y="4670451"/>
            <a:ext cx="1459188" cy="2114605"/>
          </a:xfrm>
          <a:prstGeom prst="rect">
            <a:avLst/>
          </a:prstGeom>
          <a:ln w="19050">
            <a:solidFill>
              <a:schemeClr val="accent3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" descr="C:\Users\igornostaev\Desktop\Учителю\Cover-Uchitelu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2" y="4811307"/>
            <a:ext cx="1502485" cy="1973750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000935" y="6475068"/>
            <a:ext cx="1078523" cy="334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196" y="1868747"/>
            <a:ext cx="1309798" cy="1925401"/>
          </a:xfrm>
          <a:prstGeom prst="rect">
            <a:avLst/>
          </a:prstGeom>
        </p:spPr>
      </p:pic>
      <p:pic>
        <p:nvPicPr>
          <p:cNvPr id="11" name="Picture 8" descr="3_8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56979" y="2773643"/>
            <a:ext cx="1354846" cy="18160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4" name="Рисунок 13" descr="Монография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857287" y="2682466"/>
            <a:ext cx="1426158" cy="206337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618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09" y="378773"/>
            <a:ext cx="11163869" cy="477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811440" y="5143599"/>
            <a:ext cx="5554639" cy="1186863"/>
          </a:xfrm>
        </p:spPr>
        <p:txBody>
          <a:bodyPr>
            <a:noAutofit/>
          </a:bodyPr>
          <a:lstStyle/>
          <a:p>
            <a:pPr marL="0" indent="0" algn="ctr">
              <a:spcBef>
                <a:spcPts val="1800"/>
              </a:spcBef>
              <a:buNone/>
              <a:defRPr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hlinkClick r:id="rId3"/>
              </a:rPr>
              <a:t>www.ikprao.ru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spcBef>
                <a:spcPts val="1800"/>
              </a:spcBef>
              <a:buNone/>
              <a:defRPr/>
            </a:pP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hlinkClick r:id="rId4"/>
              </a:rPr>
              <a:t>info@ikp.email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2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2490" y="370089"/>
            <a:ext cx="6495197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Статистические данные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501" y="1695652"/>
            <a:ext cx="8787655" cy="410464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rgbClr val="0070C0"/>
              </a:buClr>
              <a:buSzPct val="110000"/>
            </a:pPr>
            <a:r>
              <a:rPr lang="ru-RU" dirty="0" smtClean="0"/>
              <a:t>Из </a:t>
            </a:r>
            <a:r>
              <a:rPr lang="ru-RU" b="1" dirty="0">
                <a:solidFill>
                  <a:srgbClr val="8C0014"/>
                </a:solidFill>
              </a:rPr>
              <a:t>449,5</a:t>
            </a:r>
            <a:r>
              <a:rPr lang="ru-RU" dirty="0">
                <a:solidFill>
                  <a:srgbClr val="A20000"/>
                </a:solidFill>
              </a:rPr>
              <a:t> </a:t>
            </a:r>
            <a:r>
              <a:rPr lang="ru-RU" dirty="0"/>
              <a:t>тыс. школьников с ОВЗ и инвалидностью – </a:t>
            </a:r>
            <a:r>
              <a:rPr lang="ru-RU" b="1" dirty="0">
                <a:solidFill>
                  <a:srgbClr val="8C0014"/>
                </a:solidFill>
              </a:rPr>
              <a:t>187,9</a:t>
            </a:r>
            <a:r>
              <a:rPr lang="ru-RU" dirty="0"/>
              <a:t> тыс. школьников с </a:t>
            </a:r>
            <a:r>
              <a:rPr lang="ru-RU" dirty="0" smtClean="0"/>
              <a:t>ЗПР;</a:t>
            </a:r>
            <a:endParaRPr lang="ru-RU" dirty="0"/>
          </a:p>
          <a:p>
            <a:pPr>
              <a:spcBef>
                <a:spcPts val="1200"/>
              </a:spcBef>
              <a:buClr>
                <a:srgbClr val="0070C0"/>
              </a:buClr>
              <a:buSzPct val="110000"/>
            </a:pPr>
            <a:r>
              <a:rPr lang="ru-RU" dirty="0"/>
              <a:t>В условиях инклюзии </a:t>
            </a:r>
            <a:r>
              <a:rPr lang="ru-RU" dirty="0" smtClean="0"/>
              <a:t>обучается </a:t>
            </a:r>
            <a:r>
              <a:rPr lang="ru-RU" b="1" dirty="0">
                <a:solidFill>
                  <a:srgbClr val="8C0014"/>
                </a:solidFill>
              </a:rPr>
              <a:t>95,7</a:t>
            </a:r>
            <a:r>
              <a:rPr lang="ru-RU" dirty="0"/>
              <a:t> тыс. детей с ЗПР из </a:t>
            </a:r>
            <a:r>
              <a:rPr lang="ru-RU" b="1" dirty="0">
                <a:solidFill>
                  <a:srgbClr val="8C0014"/>
                </a:solidFill>
              </a:rPr>
              <a:t>159,3</a:t>
            </a:r>
            <a:r>
              <a:rPr lang="ru-RU" dirty="0"/>
              <a:t> тыс. детей с ОВЗ и </a:t>
            </a:r>
            <a:r>
              <a:rPr lang="ru-RU" dirty="0" smtClean="0"/>
              <a:t>инвалидностью;</a:t>
            </a:r>
            <a:endParaRPr lang="ru-RU" dirty="0"/>
          </a:p>
          <a:p>
            <a:pPr lvl="0">
              <a:spcBef>
                <a:spcPts val="1200"/>
              </a:spcBef>
              <a:buClr>
                <a:srgbClr val="0070C0"/>
              </a:buClr>
              <a:buSzPct val="110000"/>
            </a:pPr>
            <a:r>
              <a:rPr lang="ru-RU" b="1" dirty="0" smtClean="0">
                <a:solidFill>
                  <a:srgbClr val="8C0014"/>
                </a:solidFill>
              </a:rPr>
              <a:t>19,4 </a:t>
            </a:r>
            <a:r>
              <a:rPr lang="ru-RU" dirty="0"/>
              <a:t>тыс.</a:t>
            </a:r>
            <a:r>
              <a:rPr lang="ru-RU" b="1" dirty="0" smtClean="0">
                <a:solidFill>
                  <a:srgbClr val="8C0014"/>
                </a:solidFill>
              </a:rPr>
              <a:t> </a:t>
            </a:r>
            <a:r>
              <a:rPr lang="ru-RU" dirty="0" smtClean="0"/>
              <a:t>детей с ЗПР обучаются в </a:t>
            </a:r>
            <a:r>
              <a:rPr lang="ru-RU" b="1" dirty="0" smtClean="0">
                <a:solidFill>
                  <a:srgbClr val="8C0014"/>
                </a:solidFill>
              </a:rPr>
              <a:t>117</a:t>
            </a:r>
            <a:r>
              <a:rPr lang="ru-RU" dirty="0" smtClean="0"/>
              <a:t> </a:t>
            </a:r>
            <a:r>
              <a:rPr lang="ru-RU" dirty="0"/>
              <a:t>специальных (коррекционных) образовательных </a:t>
            </a:r>
            <a:r>
              <a:rPr lang="ru-RU" dirty="0" smtClean="0"/>
              <a:t>организациях;</a:t>
            </a:r>
          </a:p>
          <a:p>
            <a:pPr lvl="0">
              <a:spcBef>
                <a:spcPts val="1200"/>
              </a:spcBef>
              <a:buClr>
                <a:srgbClr val="0070C0"/>
              </a:buClr>
              <a:buSzPct val="110000"/>
            </a:pPr>
            <a:r>
              <a:rPr lang="ru-RU" b="1" dirty="0" smtClean="0">
                <a:solidFill>
                  <a:srgbClr val="8C0014"/>
                </a:solidFill>
              </a:rPr>
              <a:t>72,6 </a:t>
            </a:r>
            <a:r>
              <a:rPr lang="ru-RU" dirty="0"/>
              <a:t>тыс.</a:t>
            </a:r>
            <a:r>
              <a:rPr lang="ru-RU" b="1" dirty="0">
                <a:solidFill>
                  <a:srgbClr val="8C0014"/>
                </a:solidFill>
              </a:rPr>
              <a:t> </a:t>
            </a:r>
            <a:r>
              <a:rPr lang="ru-RU" dirty="0"/>
              <a:t>детей</a:t>
            </a:r>
            <a:r>
              <a:rPr lang="ru-RU" dirty="0" smtClean="0"/>
              <a:t> </a:t>
            </a:r>
            <a:r>
              <a:rPr lang="ru-RU" dirty="0"/>
              <a:t>с </a:t>
            </a:r>
            <a:r>
              <a:rPr lang="ru-RU" dirty="0" smtClean="0"/>
              <a:t>ЗПР обучаются в </a:t>
            </a:r>
            <a:r>
              <a:rPr lang="ru-RU" b="1" dirty="0" smtClean="0">
                <a:solidFill>
                  <a:srgbClr val="8C0014"/>
                </a:solidFill>
              </a:rPr>
              <a:t>7 </a:t>
            </a:r>
            <a:r>
              <a:rPr lang="ru-RU" dirty="0"/>
              <a:t>тыс. </a:t>
            </a:r>
            <a:r>
              <a:rPr lang="ru-RU" dirty="0" smtClean="0"/>
              <a:t>специальных </a:t>
            </a:r>
            <a:r>
              <a:rPr lang="ru-RU" dirty="0"/>
              <a:t>(коррекционных) </a:t>
            </a:r>
            <a:r>
              <a:rPr lang="ru-RU" dirty="0" smtClean="0"/>
              <a:t>классах </a:t>
            </a:r>
            <a:r>
              <a:rPr lang="ru-RU" dirty="0"/>
              <a:t>при общеобразовательных </a:t>
            </a:r>
            <a:r>
              <a:rPr lang="ru-RU" dirty="0" smtClean="0"/>
              <a:t>организациях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1898" y="370089"/>
            <a:ext cx="2335272" cy="3293485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-54605" y="-17130"/>
            <a:ext cx="391236" cy="6875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00936" y="6197764"/>
            <a:ext cx="1078523" cy="3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8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947" y="313899"/>
            <a:ext cx="8946106" cy="1211476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Отсроченные последствия комплексного неблагополучия детей с ЗПР</a:t>
            </a:r>
            <a:endParaRPr lang="ru-RU" sz="3600" b="1" dirty="0">
              <a:solidFill>
                <a:srgbClr val="0070C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1050879" y="1815499"/>
            <a:ext cx="9403306" cy="483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40000"/>
              </a:spcBef>
              <a:buFontTx/>
              <a:buNone/>
            </a:pPr>
            <a:r>
              <a:rPr lang="ru-RU" altLang="ru-RU" sz="2800" b="1" dirty="0" err="1">
                <a:latin typeface="+mn-lt"/>
              </a:rPr>
              <a:t>Послешкольная</a:t>
            </a:r>
            <a:r>
              <a:rPr lang="ru-RU" altLang="ru-RU" sz="2800" b="1" dirty="0">
                <a:latin typeface="+mn-lt"/>
              </a:rPr>
              <a:t> социализация подростков с ЗПР</a:t>
            </a:r>
          </a:p>
          <a:p>
            <a:pPr algn="ctr">
              <a:spcBef>
                <a:spcPct val="40000"/>
              </a:spcBef>
              <a:spcAft>
                <a:spcPts val="1200"/>
              </a:spcAft>
              <a:buFontTx/>
              <a:buNone/>
            </a:pPr>
            <a:r>
              <a:rPr kumimoji="1" lang="ru-RU" altLang="ru-RU" sz="2000" dirty="0"/>
              <a:t>по данным десятилетнего наблюдения(2003-2013 гг.)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10000"/>
            </a:pPr>
            <a:r>
              <a:rPr lang="ru-RU" altLang="ru-RU" sz="2800" b="1" dirty="0">
                <a:solidFill>
                  <a:srgbClr val="8C0014"/>
                </a:solidFill>
                <a:latin typeface="+mn-lt"/>
              </a:rPr>
              <a:t>9,5</a:t>
            </a:r>
            <a:r>
              <a:rPr lang="ru-RU" altLang="ru-RU" sz="2800" dirty="0">
                <a:latin typeface="+mn-lt"/>
              </a:rPr>
              <a:t>%</a:t>
            </a:r>
            <a:r>
              <a:rPr kumimoji="1" lang="ru-RU" altLang="ru-RU" sz="2000" dirty="0"/>
              <a:t> </a:t>
            </a:r>
            <a:r>
              <a:rPr lang="ru-RU" altLang="ru-RU" sz="2800" dirty="0">
                <a:latin typeface="+mn-lt"/>
              </a:rPr>
              <a:t>имели 3 и более судимости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10000"/>
            </a:pPr>
            <a:r>
              <a:rPr lang="ru-RU" altLang="ru-RU" sz="2800" b="1" dirty="0">
                <a:solidFill>
                  <a:srgbClr val="8C0014"/>
                </a:solidFill>
                <a:latin typeface="+mn-lt"/>
              </a:rPr>
              <a:t>12</a:t>
            </a:r>
            <a:r>
              <a:rPr lang="ru-RU" altLang="ru-RU" sz="2800" dirty="0">
                <a:latin typeface="+mn-lt"/>
              </a:rPr>
              <a:t>% привлекались к уголовной ответственности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10000"/>
            </a:pPr>
            <a:r>
              <a:rPr lang="ru-RU" altLang="ru-RU" sz="2800" b="1" dirty="0">
                <a:solidFill>
                  <a:srgbClr val="8C0014"/>
                </a:solidFill>
                <a:latin typeface="+mn-lt"/>
              </a:rPr>
              <a:t>28,5</a:t>
            </a:r>
            <a:r>
              <a:rPr lang="ru-RU" altLang="ru-RU" sz="2800" dirty="0">
                <a:latin typeface="+mn-lt"/>
              </a:rPr>
              <a:t>% задерживались за хулиганство, антиобщественные действия, употребление   наркотических средств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10000"/>
            </a:pPr>
            <a:r>
              <a:rPr lang="ru-RU" altLang="ru-RU" sz="2800" b="1" dirty="0">
                <a:solidFill>
                  <a:srgbClr val="8C0014"/>
                </a:solidFill>
                <a:latin typeface="+mn-lt"/>
              </a:rPr>
              <a:t>33</a:t>
            </a:r>
            <a:r>
              <a:rPr kumimoji="1" lang="ru-RU" altLang="ru-RU" sz="2000" b="1" dirty="0"/>
              <a:t>%</a:t>
            </a:r>
            <a:r>
              <a:rPr kumimoji="1" lang="ru-RU" altLang="ru-RU" sz="2000" dirty="0"/>
              <a:t> </a:t>
            </a:r>
            <a:r>
              <a:rPr kumimoji="1" lang="ru-RU" altLang="ru-RU" sz="2000" i="1" dirty="0"/>
              <a:t>(из них </a:t>
            </a:r>
            <a:r>
              <a:rPr lang="ru-RU" altLang="ru-RU" sz="2800" b="1" dirty="0">
                <a:solidFill>
                  <a:srgbClr val="8C0014"/>
                </a:solidFill>
                <a:latin typeface="+mn-lt"/>
              </a:rPr>
              <a:t>14</a:t>
            </a:r>
            <a:r>
              <a:rPr kumimoji="1" lang="ru-RU" altLang="ru-RU" sz="2000" b="1" i="1" dirty="0"/>
              <a:t>%</a:t>
            </a:r>
            <a:r>
              <a:rPr kumimoji="1" lang="ru-RU" altLang="ru-RU" sz="2000" i="1" dirty="0"/>
              <a:t> юноши)</a:t>
            </a:r>
            <a:r>
              <a:rPr kumimoji="1" lang="ru-RU" altLang="ru-RU" sz="2000" dirty="0"/>
              <a:t> </a:t>
            </a:r>
            <a:r>
              <a:rPr lang="ru-RU" altLang="ru-RU" sz="2800" dirty="0">
                <a:latin typeface="+mn-lt"/>
              </a:rPr>
              <a:t>вели себя социализировано</a:t>
            </a:r>
          </a:p>
          <a:p>
            <a:pPr algn="just">
              <a:spcBef>
                <a:spcPct val="40000"/>
              </a:spcBef>
              <a:buFontTx/>
              <a:buNone/>
            </a:pPr>
            <a:endParaRPr lang="ru-RU" altLang="ru-RU" sz="2800" dirty="0">
              <a:latin typeface="+mn-lt"/>
            </a:endParaRPr>
          </a:p>
          <a:p>
            <a:pPr algn="ctr">
              <a:spcBef>
                <a:spcPct val="40000"/>
              </a:spcBef>
              <a:buFontTx/>
              <a:buNone/>
            </a:pPr>
            <a:r>
              <a:rPr kumimoji="1" lang="ru-RU" altLang="ru-RU" sz="1400" dirty="0" err="1"/>
              <a:t>Инденбаум</a:t>
            </a:r>
            <a:r>
              <a:rPr kumimoji="1" lang="ru-RU" altLang="ru-RU" sz="1400" dirty="0"/>
              <a:t> Е.Л. К чему приводит «стихийная инклюзия» детей с задержкой психического развития // Воспитание и обучение детей с нарушениями развития. 2013, № 4. </a:t>
            </a:r>
            <a:endParaRPr lang="ru-RU" alt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62185" y="0"/>
            <a:ext cx="391236" cy="6875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00936" y="6197764"/>
            <a:ext cx="1078523" cy="3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705" y="228648"/>
            <a:ext cx="10515600" cy="132556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Образовательный маршрут</a:t>
            </a:r>
            <a:endParaRPr lang="ru-RU" sz="36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05" y="2360814"/>
            <a:ext cx="5546725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 noChangeArrowheads="1"/>
          </p:cNvSpPr>
          <p:nvPr>
            <p:ph idx="1"/>
          </p:nvPr>
        </p:nvSpPr>
        <p:spPr bwMode="auto">
          <a:xfrm>
            <a:off x="934705" y="1603569"/>
            <a:ext cx="27733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2000" b="1" dirty="0">
                <a:solidFill>
                  <a:srgbClr val="A20000"/>
                </a:solidFill>
              </a:rPr>
              <a:t>Вариант 7.1.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2000" i="1" dirty="0">
                <a:solidFill>
                  <a:srgbClr val="A20000"/>
                </a:solidFill>
              </a:rPr>
              <a:t>(цензовый)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708067" y="1623998"/>
            <a:ext cx="271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A20000"/>
                </a:solidFill>
              </a:rPr>
              <a:t>Вариант 7.2.</a:t>
            </a:r>
          </a:p>
          <a:p>
            <a:pPr algn="ctr" eaLnBrk="1" hangingPunct="1"/>
            <a:r>
              <a:rPr lang="ru-RU" altLang="ru-RU" sz="2000" i="1" dirty="0">
                <a:solidFill>
                  <a:srgbClr val="A20000"/>
                </a:solidFill>
              </a:rPr>
              <a:t>(цензовый)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33312" y="2657520"/>
            <a:ext cx="450658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800" b="1" dirty="0"/>
              <a:t>Образовательный маршрут</a:t>
            </a:r>
            <a:r>
              <a:rPr lang="ru-RU" sz="2800" dirty="0"/>
              <a:t> определяется в соответствии с </a:t>
            </a:r>
            <a:r>
              <a:rPr lang="ru-RU" sz="2800" i="1" dirty="0"/>
              <a:t>качественными характеристиками</a:t>
            </a:r>
            <a:r>
              <a:rPr lang="ru-RU" sz="2800" dirty="0"/>
              <a:t> и </a:t>
            </a:r>
            <a:r>
              <a:rPr lang="ru-RU" sz="2800" i="1" dirty="0"/>
              <a:t>уровнем развития ребенка</a:t>
            </a:r>
            <a:r>
              <a:rPr lang="ru-RU" sz="2800" dirty="0"/>
              <a:t> </a:t>
            </a:r>
            <a:r>
              <a:rPr lang="ru-RU" sz="2800" dirty="0" smtClean="0"/>
              <a:t>к </a:t>
            </a:r>
            <a:r>
              <a:rPr lang="ru-RU" sz="2800" dirty="0"/>
              <a:t>моменту его поступления в школу. </a:t>
            </a:r>
            <a:endParaRPr lang="ru-RU" alt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46581" y="0"/>
            <a:ext cx="391236" cy="6875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00936" y="6197764"/>
            <a:ext cx="1078523" cy="3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6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973" y="3378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Варианты развития детей с ЗПР к началу школьного обучения</a:t>
            </a:r>
            <a:endParaRPr lang="ru-RU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864" y="1799871"/>
            <a:ext cx="10939818" cy="4437156"/>
          </a:xfrm>
        </p:spPr>
        <p:txBody>
          <a:bodyPr>
            <a:normAutofit/>
          </a:bodyPr>
          <a:lstStyle/>
          <a:p>
            <a:pPr lvl="0">
              <a:spcBef>
                <a:spcPts val="1800"/>
              </a:spcBef>
              <a:buClr>
                <a:srgbClr val="0070C0"/>
              </a:buClr>
              <a:buSzPct val="110000"/>
            </a:pPr>
            <a:r>
              <a:rPr lang="ru-RU" sz="2400" dirty="0" smtClean="0"/>
              <a:t>развитие </a:t>
            </a:r>
            <a:r>
              <a:rPr lang="ru-RU" sz="2400" dirty="0"/>
              <a:t>ребенка </a:t>
            </a:r>
            <a:r>
              <a:rPr lang="ru-RU" sz="2400" dirty="0">
                <a:solidFill>
                  <a:srgbClr val="8C0014"/>
                </a:solidFill>
              </a:rPr>
              <a:t>приближается</a:t>
            </a:r>
            <a:r>
              <a:rPr lang="ru-RU" sz="2400" dirty="0"/>
              <a:t> к возрастной норме и позволяет ему обучаться в обычной среде, но при этом требуются наблюдение за его учебным поведением, школьной адаптацией и своевременная психолого-педагогическая поддержка;</a:t>
            </a:r>
          </a:p>
          <a:p>
            <a:pPr lvl="0">
              <a:spcBef>
                <a:spcPts val="1800"/>
              </a:spcBef>
              <a:buClr>
                <a:srgbClr val="0070C0"/>
              </a:buClr>
              <a:buSzPct val="110000"/>
            </a:pPr>
            <a:r>
              <a:rPr lang="ru-RU" sz="2400" dirty="0"/>
              <a:t> развитие ребенка по многим характеристикам </a:t>
            </a:r>
            <a:r>
              <a:rPr lang="ru-RU" sz="2400" dirty="0">
                <a:solidFill>
                  <a:srgbClr val="8C0014"/>
                </a:solidFill>
              </a:rPr>
              <a:t>не приближается </a:t>
            </a:r>
            <a:r>
              <a:rPr lang="ru-RU" sz="2400" dirty="0"/>
              <a:t>к возрастной норме, но при этом определяется перспектива сближения с ней в условиях специального обучения;</a:t>
            </a:r>
          </a:p>
          <a:p>
            <a:pPr lvl="0">
              <a:spcBef>
                <a:spcPts val="1800"/>
              </a:spcBef>
              <a:buClr>
                <a:srgbClr val="0070C0"/>
              </a:buClr>
              <a:buSzPct val="110000"/>
            </a:pPr>
            <a:r>
              <a:rPr lang="ru-RU" sz="2400" dirty="0"/>
              <a:t>развитие ребенка явно и основательно </a:t>
            </a:r>
            <a:r>
              <a:rPr lang="ru-RU" sz="2400" dirty="0">
                <a:solidFill>
                  <a:srgbClr val="8C0014"/>
                </a:solidFill>
              </a:rPr>
              <a:t>отстает</a:t>
            </a:r>
            <a:r>
              <a:rPr lang="ru-RU" sz="2400" dirty="0"/>
              <a:t> от возрастной нормы и вероятность сближения с ней может быть </a:t>
            </a:r>
            <a:r>
              <a:rPr lang="ru-RU" sz="2400" dirty="0">
                <a:solidFill>
                  <a:srgbClr val="8C0014"/>
                </a:solidFill>
              </a:rPr>
              <a:t>определена только в процессе специально организованного </a:t>
            </a:r>
            <a:r>
              <a:rPr lang="ru-RU" sz="2400" dirty="0" smtClean="0">
                <a:solidFill>
                  <a:srgbClr val="8C0014"/>
                </a:solidFill>
              </a:rPr>
              <a:t>обучения</a:t>
            </a:r>
            <a:endParaRPr lang="ru-RU" sz="2400" dirty="0">
              <a:solidFill>
                <a:srgbClr val="8C001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62185" y="0"/>
            <a:ext cx="391236" cy="6875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00936" y="6197764"/>
            <a:ext cx="1078523" cy="3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8662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Комплексное сопровождение детей с ЗПР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3017" y="1613677"/>
            <a:ext cx="10260285" cy="4446512"/>
          </a:xfrm>
        </p:spPr>
        <p:txBody>
          <a:bodyPr>
            <a:normAutofit/>
          </a:bodyPr>
          <a:lstStyle/>
          <a:p>
            <a:pPr marL="0">
              <a:spcBef>
                <a:spcPts val="1800"/>
              </a:spcBef>
              <a:buNone/>
            </a:pPr>
            <a:r>
              <a:rPr lang="ru-RU" sz="2400" i="1" dirty="0" smtClean="0"/>
              <a:t>Ведущая </a:t>
            </a:r>
            <a:r>
              <a:rPr lang="ru-RU" sz="2400" i="1" dirty="0"/>
              <a:t>роль </a:t>
            </a:r>
            <a:r>
              <a:rPr lang="ru-RU" sz="2400" dirty="0"/>
              <a:t>в комплексном сопровождении ребенка с ЗПР должна принадлежать </a:t>
            </a:r>
            <a:r>
              <a:rPr lang="ru-RU" sz="2400" b="1" dirty="0"/>
              <a:t>психологу</a:t>
            </a:r>
            <a:r>
              <a:rPr lang="ru-RU" sz="2400" dirty="0"/>
              <a:t> в силу особенностей содержания его профессиональных </a:t>
            </a:r>
            <a:r>
              <a:rPr lang="ru-RU" sz="2400" dirty="0" smtClean="0"/>
              <a:t>компетенций:</a:t>
            </a:r>
          </a:p>
          <a:p>
            <a:pPr>
              <a:spcBef>
                <a:spcPts val="1800"/>
              </a:spcBef>
              <a:buClr>
                <a:srgbClr val="0070C0"/>
              </a:buClr>
              <a:buSzPct val="110000"/>
            </a:pPr>
            <a:r>
              <a:rPr lang="ru-RU" sz="2400" dirty="0" smtClean="0"/>
              <a:t>подготовленность </a:t>
            </a:r>
            <a:r>
              <a:rPr lang="ru-RU" sz="2400" dirty="0"/>
              <a:t>в области психологической диагностики и психологической коррекции нарушений психического развития;</a:t>
            </a:r>
          </a:p>
          <a:p>
            <a:pPr>
              <a:spcBef>
                <a:spcPts val="1800"/>
              </a:spcBef>
              <a:buClr>
                <a:srgbClr val="0070C0"/>
              </a:buClr>
              <a:buSzPct val="110000"/>
            </a:pPr>
            <a:r>
              <a:rPr lang="ru-RU" sz="2400" dirty="0" smtClean="0"/>
              <a:t>информированность </a:t>
            </a:r>
            <a:r>
              <a:rPr lang="ru-RU" sz="2400" dirty="0"/>
              <a:t>в области дефектологии и клинической психологии;</a:t>
            </a:r>
          </a:p>
          <a:p>
            <a:pPr>
              <a:spcBef>
                <a:spcPts val="1800"/>
              </a:spcBef>
              <a:buClr>
                <a:srgbClr val="0070C0"/>
              </a:buClr>
              <a:buSzPct val="110000"/>
            </a:pPr>
            <a:r>
              <a:rPr lang="ru-RU" sz="2400" dirty="0" smtClean="0"/>
              <a:t>наличие </a:t>
            </a:r>
            <a:r>
              <a:rPr lang="ru-RU" sz="2400" dirty="0"/>
              <a:t>достаточных представлений о принципах и способах педагогической оценки и интерпретации учебных и поведенческих трудностей, проявляющихся у ребенка с ЗПР в процессе его обучения и воспитания.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62185" y="0"/>
            <a:ext cx="391236" cy="6875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00936" y="6197764"/>
            <a:ext cx="1078523" cy="3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815152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Диагностическая деятельность как основа системного сопровождения обучения и развития детей с ЗПР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950" y="1686664"/>
            <a:ext cx="11467700" cy="510179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600" dirty="0"/>
              <a:t>Мы рассматриваем диагностическую деятельность в качестве </a:t>
            </a:r>
            <a:r>
              <a:rPr lang="ru-RU" sz="2600" b="1" i="1" dirty="0"/>
              <a:t>базового</a:t>
            </a:r>
            <a:r>
              <a:rPr lang="ru-RU" sz="2600" i="1" dirty="0"/>
              <a:t> компонента сопровождения</a:t>
            </a:r>
            <a:r>
              <a:rPr lang="ru-RU" sz="2600" dirty="0"/>
              <a:t>, позволяющего реализовывать дифференцированный подход</a:t>
            </a:r>
            <a:r>
              <a:rPr lang="ru-RU" sz="2600" dirty="0" smtClean="0"/>
              <a:t>:</a:t>
            </a:r>
          </a:p>
          <a:p>
            <a:pPr lvl="0">
              <a:buClr>
                <a:srgbClr val="0070C0"/>
              </a:buClr>
              <a:buSzPct val="110000"/>
            </a:pPr>
            <a:r>
              <a:rPr lang="ru-RU" sz="2600" dirty="0" smtClean="0"/>
              <a:t>к </a:t>
            </a:r>
            <a:r>
              <a:rPr lang="ru-RU" sz="2600" dirty="0"/>
              <a:t>определению образовательных и компенсаторных возможностей детей с ЗПР, уточнению содержания их особых образовательных </a:t>
            </a:r>
            <a:r>
              <a:rPr lang="ru-RU" sz="2600" dirty="0" smtClean="0"/>
              <a:t>потребностей, </a:t>
            </a:r>
            <a:r>
              <a:rPr lang="ru-RU" sz="2600" dirty="0"/>
              <a:t>в </a:t>
            </a:r>
            <a:r>
              <a:rPr lang="ru-RU" sz="2600" dirty="0" err="1"/>
              <a:t>т.ч</a:t>
            </a:r>
            <a:r>
              <a:rPr lang="ru-RU" sz="2600" dirty="0"/>
              <a:t>. в сфере жизненной компетенции;</a:t>
            </a:r>
          </a:p>
          <a:p>
            <a:pPr lvl="0">
              <a:buClr>
                <a:srgbClr val="0070C0"/>
              </a:buClr>
              <a:buSzPct val="110000"/>
            </a:pPr>
            <a:r>
              <a:rPr lang="ru-RU" sz="2600" dirty="0"/>
              <a:t>к выбору образовательного маршрута, определяющего специальные условия образования;</a:t>
            </a:r>
          </a:p>
          <a:p>
            <a:pPr lvl="0">
              <a:buClr>
                <a:srgbClr val="0070C0"/>
              </a:buClr>
              <a:buSzPct val="110000"/>
            </a:pPr>
            <a:r>
              <a:rPr lang="ru-RU" sz="2600" dirty="0"/>
              <a:t>к выделению приоритетных целей коррекционной работы; </a:t>
            </a:r>
          </a:p>
          <a:p>
            <a:pPr lvl="0">
              <a:buClr>
                <a:srgbClr val="0070C0"/>
              </a:buClr>
              <a:buSzPct val="110000"/>
            </a:pPr>
            <a:r>
              <a:rPr lang="ru-RU" sz="2600" dirty="0"/>
              <a:t>к определению задач и сфер взаимодействия психолога с </a:t>
            </a:r>
            <a:r>
              <a:rPr lang="ru-RU" sz="2600" dirty="0" smtClean="0"/>
              <a:t>педагогом</a:t>
            </a:r>
            <a:r>
              <a:rPr lang="ru-RU" sz="2600" dirty="0"/>
              <a:t>, учителем-дефектологом, врачом и родителями;</a:t>
            </a:r>
          </a:p>
          <a:p>
            <a:pPr lvl="0">
              <a:buClr>
                <a:srgbClr val="0070C0"/>
              </a:buClr>
              <a:buSzPct val="110000"/>
            </a:pPr>
            <a:r>
              <a:rPr lang="ru-RU" sz="2600" dirty="0"/>
              <a:t>к осуществлению мониторинга развития ребенка, в </a:t>
            </a:r>
            <a:r>
              <a:rPr lang="ru-RU" sz="2600" dirty="0" err="1"/>
              <a:t>т.ч</a:t>
            </a:r>
            <a:r>
              <a:rPr lang="ru-RU" sz="2600" dirty="0"/>
              <a:t>. в сфере его жизненной компетенции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62185" y="0"/>
            <a:ext cx="391236" cy="6875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3712" y="1827851"/>
            <a:ext cx="101589" cy="677407"/>
          </a:xfrm>
          <a:prstGeom prst="roundRect">
            <a:avLst/>
          </a:prstGeom>
          <a:solidFill>
            <a:srgbClr val="A20000"/>
          </a:solidFill>
          <a:ln>
            <a:solidFill>
              <a:srgbClr val="8C0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18127" y="6453740"/>
            <a:ext cx="1078523" cy="3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819" y="191069"/>
            <a:ext cx="9356678" cy="163773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Базовые характеристики психической деятельности и поведения ребенка с ЗПР</a:t>
            </a:r>
            <a:br>
              <a:rPr lang="ru-RU" altLang="ru-RU" sz="40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altLang="ru-RU" sz="27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(Н.В. Бабкина, И.А. Коробейников)</a:t>
            </a:r>
            <a:r>
              <a:rPr lang="ru-RU" altLang="ru-RU" sz="2700" b="1" dirty="0">
                <a:solidFill>
                  <a:schemeClr val="accent2"/>
                </a:solidFill>
              </a:rPr>
              <a:t/>
            </a:r>
            <a:br>
              <a:rPr lang="ru-RU" altLang="ru-RU" sz="2700" b="1" dirty="0">
                <a:solidFill>
                  <a:schemeClr val="accent2"/>
                </a:solidFill>
              </a:rPr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959" y="2255621"/>
            <a:ext cx="4336943" cy="3679472"/>
          </a:xfrm>
        </p:spPr>
        <p:txBody>
          <a:bodyPr>
            <a:normAutofit fontScale="85000" lnSpcReduction="10000"/>
          </a:bodyPr>
          <a:lstStyle/>
          <a:p>
            <a:pPr lvl="0">
              <a:spcBef>
                <a:spcPts val="1200"/>
              </a:spcBef>
              <a:buClr>
                <a:srgbClr val="0070C0"/>
              </a:buClr>
              <a:buSzPct val="110000"/>
            </a:pPr>
            <a:r>
              <a:rPr lang="ru-RU" dirty="0"/>
              <a:t>Познавательная деятельность</a:t>
            </a:r>
          </a:p>
          <a:p>
            <a:pPr lvl="0">
              <a:spcBef>
                <a:spcPts val="1200"/>
              </a:spcBef>
              <a:buClr>
                <a:srgbClr val="0070C0"/>
              </a:buClr>
              <a:buSzPct val="110000"/>
            </a:pPr>
            <a:r>
              <a:rPr lang="ru-RU" dirty="0"/>
              <a:t>Организация и продуктивность мыслительной деятельности</a:t>
            </a:r>
          </a:p>
          <a:p>
            <a:pPr lvl="0">
              <a:spcBef>
                <a:spcPts val="1200"/>
              </a:spcBef>
              <a:buClr>
                <a:srgbClr val="0070C0"/>
              </a:buClr>
              <a:buSzPct val="110000"/>
            </a:pPr>
            <a:r>
              <a:rPr lang="ru-RU" dirty="0"/>
              <a:t>Коммуникация </a:t>
            </a:r>
            <a:r>
              <a:rPr lang="ru-RU" i="1" dirty="0"/>
              <a:t>(в условиях учебной деятельности и вне учебной деятельности)</a:t>
            </a:r>
          </a:p>
          <a:p>
            <a:pPr>
              <a:spcBef>
                <a:spcPts val="1200"/>
              </a:spcBef>
              <a:buClr>
                <a:srgbClr val="0070C0"/>
              </a:buClr>
              <a:buSzPct val="110000"/>
            </a:pPr>
            <a:r>
              <a:rPr lang="ru-RU" dirty="0"/>
              <a:t>Обучаемость </a:t>
            </a:r>
            <a:r>
              <a:rPr lang="ru-RU" i="1" dirty="0"/>
              <a:t>(когнитивный и мотивационный ресурсы</a:t>
            </a:r>
            <a:r>
              <a:rPr lang="ru-RU" i="1" dirty="0" smtClean="0"/>
              <a:t>)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62185" y="0"/>
            <a:ext cx="391236" cy="6875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/>
          <a:stretch>
            <a:fillRect/>
          </a:stretch>
        </p:blipFill>
        <p:spPr>
          <a:xfrm>
            <a:off x="5029810" y="2043326"/>
            <a:ext cx="6420793" cy="389176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76614" y="739433"/>
            <a:ext cx="1417362" cy="1993497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85295" y="6422847"/>
            <a:ext cx="1078523" cy="3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1919</Words>
  <Application>Microsoft Office PowerPoint</Application>
  <PresentationFormat>Широкоэкранный</PresentationFormat>
  <Paragraphs>195</Paragraphs>
  <Slides>23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Franklin Gothic Medium</vt:lpstr>
      <vt:lpstr>Times New Roman</vt:lpstr>
      <vt:lpstr>Тема Office</vt:lpstr>
      <vt:lpstr>Концепция  сопровождения  младших  школьников  с  ЗПР  как  теоретическое  основание  мониторинга сферы  жизненной  компетенции </vt:lpstr>
      <vt:lpstr>Презентация PowerPoint</vt:lpstr>
      <vt:lpstr>Статистические данные</vt:lpstr>
      <vt:lpstr>Отсроченные последствия комплексного неблагополучия детей с ЗПР</vt:lpstr>
      <vt:lpstr>Образовательный маршрут</vt:lpstr>
      <vt:lpstr>Варианты развития детей с ЗПР к началу школьного обучения</vt:lpstr>
      <vt:lpstr>Комплексное сопровождение детей с ЗПР </vt:lpstr>
      <vt:lpstr>Диагностическая деятельность как основа системного сопровождения обучения и развития детей с ЗПР </vt:lpstr>
      <vt:lpstr>Базовые характеристики психической деятельности и поведения ребенка с ЗПР (Н.В. Бабкина, И.А. Коробейников) </vt:lpstr>
      <vt:lpstr>Сравнительное описание групп детей с ЗПР  по обобщенным базовым характеристикам</vt:lpstr>
      <vt:lpstr>Особые образовательные потребности детей с ЗПР</vt:lpstr>
      <vt:lpstr>Особые образовательные потребности детей с ЗПР (сравнительные примеры)</vt:lpstr>
      <vt:lpstr>Особые образовательные потребности детей с ЗПР (сравнительные примеры)</vt:lpstr>
      <vt:lpstr>Особые образовательные потребности детей с ЗПР (сравнительные примеры)</vt:lpstr>
      <vt:lpstr>Коррекционно-развивающая направленность сопровождения младших школьников с ЗПР</vt:lpstr>
      <vt:lpstr>Комплексная программа формирования саморегуляции в познавательной деятельности у детей с ЗПР</vt:lpstr>
      <vt:lpstr>Комплексная программа формирования саморегуляции в познавательной деятельности у детей с ЗПР</vt:lpstr>
      <vt:lpstr>Комплексная программа формирования саморегуляции в познавательной деятельности у детей с ЗПР</vt:lpstr>
      <vt:lpstr>Комплексная программа формирования саморегуляции в познавательной деятельности у детей с ЗПР</vt:lpstr>
      <vt:lpstr>Экспертно-консультативная и координационная деятельность психолога в системе сопровождения младших школьников с ЗПР</vt:lpstr>
      <vt:lpstr>Презентация PowerPoint</vt:lpstr>
      <vt:lpstr>Академические исследования – практике образования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Дети с ЗПР:  современный взгляд на условия  и содержание образования </dc:title>
  <dc:creator>Бабкина Наталия</dc:creator>
  <cp:lastModifiedBy>Бабкина Наталия</cp:lastModifiedBy>
  <cp:revision>449</cp:revision>
  <dcterms:created xsi:type="dcterms:W3CDTF">2016-11-07T18:14:34Z</dcterms:created>
  <dcterms:modified xsi:type="dcterms:W3CDTF">2018-09-11T15:11:44Z</dcterms:modified>
</cp:coreProperties>
</file>